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4"/>
  </p:notesMasterIdLst>
  <p:handoutMasterIdLst>
    <p:handoutMasterId r:id="rId45"/>
  </p:handoutMasterIdLst>
  <p:sldIdLst>
    <p:sldId id="256" r:id="rId5"/>
    <p:sldId id="261" r:id="rId6"/>
    <p:sldId id="1195" r:id="rId7"/>
    <p:sldId id="1196" r:id="rId8"/>
    <p:sldId id="1147" r:id="rId9"/>
    <p:sldId id="1142" r:id="rId10"/>
    <p:sldId id="1198" r:id="rId11"/>
    <p:sldId id="1150" r:id="rId12"/>
    <p:sldId id="1153" r:id="rId13"/>
    <p:sldId id="1152" r:id="rId14"/>
    <p:sldId id="1192" r:id="rId15"/>
    <p:sldId id="1180" r:id="rId16"/>
    <p:sldId id="1209" r:id="rId17"/>
    <p:sldId id="1175" r:id="rId18"/>
    <p:sldId id="1148" r:id="rId19"/>
    <p:sldId id="1182" r:id="rId20"/>
    <p:sldId id="1189" r:id="rId21"/>
    <p:sldId id="1178" r:id="rId22"/>
    <p:sldId id="1179" r:id="rId23"/>
    <p:sldId id="1157" r:id="rId24"/>
    <p:sldId id="1143" r:id="rId25"/>
    <p:sldId id="1145" r:id="rId26"/>
    <p:sldId id="1146" r:id="rId27"/>
    <p:sldId id="1204" r:id="rId28"/>
    <p:sldId id="1197" r:id="rId29"/>
    <p:sldId id="1190" r:id="rId30"/>
    <p:sldId id="1169" r:id="rId31"/>
    <p:sldId id="1199" r:id="rId32"/>
    <p:sldId id="1200" r:id="rId33"/>
    <p:sldId id="1201" r:id="rId34"/>
    <p:sldId id="1202" r:id="rId35"/>
    <p:sldId id="1203" r:id="rId36"/>
    <p:sldId id="1206" r:id="rId37"/>
    <p:sldId id="1207" r:id="rId38"/>
    <p:sldId id="1208" r:id="rId39"/>
    <p:sldId id="1194" r:id="rId40"/>
    <p:sldId id="1170" r:id="rId41"/>
    <p:sldId id="1171" r:id="rId42"/>
    <p:sldId id="315"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EA00D-AAFE-7B0A-DC61-D79C7A84FF17}" name="Stapel, Michol (DESE)" initials="SM(" userId="S::michol.stapel@mass.gov::d1044f1d-e774-462e-aad2-87ada66cdb3f" providerId="AD"/>
  <p188:author id="{2DDAB86A-D521-A4F8-DC3C-FF0AD3E217C3}" name="Zalk, Jodie (DESE)" initials="ZJ(" userId="S::Jodie.L.Zalk@mass.gov::e1452584-4588-4fe8-8e76-c634323654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wler, Catherine (DESE)" initials="BC(" lastIdx="7" clrIdx="0">
    <p:extLst>
      <p:ext uri="{19B8F6BF-5375-455C-9EA6-DF929625EA0E}">
        <p15:presenceInfo xmlns:p15="http://schemas.microsoft.com/office/powerpoint/2012/main" userId="S::Catherine.Bowler@mass.gov::8079525b-6fe2-45b7-ba6f-1bf3b30f1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86A9E2"/>
    <a:srgbClr val="8397E7"/>
    <a:srgbClr val="AFCBFD"/>
    <a:srgbClr val="93A9FF"/>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8B046-2A7C-40CE-94B3-4F417F7C5D24}" v="5" dt="2022-12-09T17:55:30.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26" autoAdjust="0"/>
  </p:normalViewPr>
  <p:slideViewPr>
    <p:cSldViewPr snapToGrid="0">
      <p:cViewPr varScale="1">
        <p:scale>
          <a:sx n="52" d="100"/>
          <a:sy n="52" d="100"/>
        </p:scale>
        <p:origin x="48" y="3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211163C-EE2E-7546-90F8-CF22AAE91DD9}" type="datetimeFigureOut">
              <a:rPr lang="en-US" smtClean="0"/>
              <a:t>9/22/2023</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251491-C050-C142-BE35-A9B9D73644B3}" type="datetimeFigureOut">
              <a:rPr lang="en-US" smtClean="0"/>
              <a:t>9/22/2023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dirty="0"/>
          </a:p>
        </p:txBody>
      </p:sp>
    </p:spTree>
    <p:extLst>
      <p:ext uri="{BB962C8B-B14F-4D97-AF65-F5344CB8AC3E}">
        <p14:creationId xmlns:p14="http://schemas.microsoft.com/office/powerpoint/2010/main" val="287237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dirty="0"/>
          </a:p>
        </p:txBody>
      </p:sp>
    </p:spTree>
    <p:extLst>
      <p:ext uri="{BB962C8B-B14F-4D97-AF65-F5344CB8AC3E}">
        <p14:creationId xmlns:p14="http://schemas.microsoft.com/office/powerpoint/2010/main" val="1900913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dirty="0"/>
          </a:p>
        </p:txBody>
      </p:sp>
    </p:spTree>
    <p:extLst>
      <p:ext uri="{BB962C8B-B14F-4D97-AF65-F5344CB8AC3E}">
        <p14:creationId xmlns:p14="http://schemas.microsoft.com/office/powerpoint/2010/main" val="358901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dirty="0"/>
          </a:p>
        </p:txBody>
      </p:sp>
    </p:spTree>
    <p:extLst>
      <p:ext uri="{BB962C8B-B14F-4D97-AF65-F5344CB8AC3E}">
        <p14:creationId xmlns:p14="http://schemas.microsoft.com/office/powerpoint/2010/main" val="19791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dirty="0"/>
          </a:p>
        </p:txBody>
      </p:sp>
    </p:spTree>
    <p:extLst>
      <p:ext uri="{BB962C8B-B14F-4D97-AF65-F5344CB8AC3E}">
        <p14:creationId xmlns:p14="http://schemas.microsoft.com/office/powerpoint/2010/main" val="529215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dirty="0"/>
          </a:p>
        </p:txBody>
      </p:sp>
    </p:spTree>
    <p:extLst>
      <p:ext uri="{BB962C8B-B14F-4D97-AF65-F5344CB8AC3E}">
        <p14:creationId xmlns:p14="http://schemas.microsoft.com/office/powerpoint/2010/main" val="2510670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dirty="0"/>
          </a:p>
        </p:txBody>
      </p:sp>
    </p:spTree>
    <p:extLst>
      <p:ext uri="{BB962C8B-B14F-4D97-AF65-F5344CB8AC3E}">
        <p14:creationId xmlns:p14="http://schemas.microsoft.com/office/powerpoint/2010/main" val="2522112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lnSpc>
                <a:spcPct val="107000"/>
              </a:lnSpc>
              <a:buFont typeface="Arial" panose="020B0604020202020204" pitchFamily="34" charset="0"/>
              <a:buNone/>
              <a:defRPr/>
            </a:pPr>
            <a:endParaRPr lang="en-US" sz="1100"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dirty="0"/>
          </a:p>
        </p:txBody>
      </p:sp>
    </p:spTree>
    <p:extLst>
      <p:ext uri="{BB962C8B-B14F-4D97-AF65-F5344CB8AC3E}">
        <p14:creationId xmlns:p14="http://schemas.microsoft.com/office/powerpoint/2010/main" val="1987165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7000"/>
              </a:lnSpc>
              <a:defRP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dirty="0"/>
          </a:p>
        </p:txBody>
      </p:sp>
    </p:spTree>
    <p:extLst>
      <p:ext uri="{BB962C8B-B14F-4D97-AF65-F5344CB8AC3E}">
        <p14:creationId xmlns:p14="http://schemas.microsoft.com/office/powerpoint/2010/main" val="246456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dirty="0"/>
          </a:p>
        </p:txBody>
      </p:sp>
    </p:spTree>
    <p:extLst>
      <p:ext uri="{BB962C8B-B14F-4D97-AF65-F5344CB8AC3E}">
        <p14:creationId xmlns:p14="http://schemas.microsoft.com/office/powerpoint/2010/main" val="791793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dirty="0"/>
          </a:p>
        </p:txBody>
      </p:sp>
    </p:spTree>
    <p:extLst>
      <p:ext uri="{BB962C8B-B14F-4D97-AF65-F5344CB8AC3E}">
        <p14:creationId xmlns:p14="http://schemas.microsoft.com/office/powerpoint/2010/main" val="407390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dirty="0"/>
          </a:p>
        </p:txBody>
      </p:sp>
    </p:spTree>
    <p:extLst>
      <p:ext uri="{BB962C8B-B14F-4D97-AF65-F5344CB8AC3E}">
        <p14:creationId xmlns:p14="http://schemas.microsoft.com/office/powerpoint/2010/main" val="1234618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7000"/>
              </a:lnSpc>
              <a:defRPr/>
            </a:pPr>
            <a:endParaRPr lang="en-US" sz="1400" dirty="0"/>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dirty="0"/>
          </a:p>
        </p:txBody>
      </p:sp>
    </p:spTree>
    <p:extLst>
      <p:ext uri="{BB962C8B-B14F-4D97-AF65-F5344CB8AC3E}">
        <p14:creationId xmlns:p14="http://schemas.microsoft.com/office/powerpoint/2010/main" val="2033150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dirty="0"/>
          </a:p>
        </p:txBody>
      </p:sp>
    </p:spTree>
    <p:extLst>
      <p:ext uri="{BB962C8B-B14F-4D97-AF65-F5344CB8AC3E}">
        <p14:creationId xmlns:p14="http://schemas.microsoft.com/office/powerpoint/2010/main" val="362069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dirty="0"/>
          </a:p>
        </p:txBody>
      </p:sp>
    </p:spTree>
    <p:extLst>
      <p:ext uri="{BB962C8B-B14F-4D97-AF65-F5344CB8AC3E}">
        <p14:creationId xmlns:p14="http://schemas.microsoft.com/office/powerpoint/2010/main" val="3644916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dirty="0"/>
          </a:p>
        </p:txBody>
      </p:sp>
    </p:spTree>
    <p:extLst>
      <p:ext uri="{BB962C8B-B14F-4D97-AF65-F5344CB8AC3E}">
        <p14:creationId xmlns:p14="http://schemas.microsoft.com/office/powerpoint/2010/main" val="1117189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dirty="0"/>
          </a:p>
        </p:txBody>
      </p:sp>
    </p:spTree>
    <p:extLst>
      <p:ext uri="{BB962C8B-B14F-4D97-AF65-F5344CB8AC3E}">
        <p14:creationId xmlns:p14="http://schemas.microsoft.com/office/powerpoint/2010/main" val="1117006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825FC15E-7FD1-034A-9729-2C6FA6821FBB}" type="slidenum">
              <a:rPr lang="en-US" smtClean="0"/>
              <a:t>25</a:t>
            </a:fld>
            <a:endParaRPr lang="en-US" dirty="0"/>
          </a:p>
        </p:txBody>
      </p:sp>
    </p:spTree>
    <p:extLst>
      <p:ext uri="{BB962C8B-B14F-4D97-AF65-F5344CB8AC3E}">
        <p14:creationId xmlns:p14="http://schemas.microsoft.com/office/powerpoint/2010/main" val="3195563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100" dirty="0"/>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dirty="0"/>
          </a:p>
        </p:txBody>
      </p:sp>
    </p:spTree>
    <p:extLst>
      <p:ext uri="{BB962C8B-B14F-4D97-AF65-F5344CB8AC3E}">
        <p14:creationId xmlns:p14="http://schemas.microsoft.com/office/powerpoint/2010/main" val="1256036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dirty="0"/>
          </a:p>
        </p:txBody>
      </p:sp>
    </p:spTree>
    <p:extLst>
      <p:ext uri="{BB962C8B-B14F-4D97-AF65-F5344CB8AC3E}">
        <p14:creationId xmlns:p14="http://schemas.microsoft.com/office/powerpoint/2010/main" val="4261661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28</a:t>
            </a:fld>
            <a:endParaRPr lang="en-US" dirty="0"/>
          </a:p>
        </p:txBody>
      </p:sp>
    </p:spTree>
    <p:extLst>
      <p:ext uri="{BB962C8B-B14F-4D97-AF65-F5344CB8AC3E}">
        <p14:creationId xmlns:p14="http://schemas.microsoft.com/office/powerpoint/2010/main" val="3242514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dirty="0"/>
          </a:p>
        </p:txBody>
      </p:sp>
    </p:spTree>
    <p:extLst>
      <p:ext uri="{BB962C8B-B14F-4D97-AF65-F5344CB8AC3E}">
        <p14:creationId xmlns:p14="http://schemas.microsoft.com/office/powerpoint/2010/main" val="217740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1523497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dirty="0"/>
          </a:p>
        </p:txBody>
      </p:sp>
    </p:spTree>
    <p:extLst>
      <p:ext uri="{BB962C8B-B14F-4D97-AF65-F5344CB8AC3E}">
        <p14:creationId xmlns:p14="http://schemas.microsoft.com/office/powerpoint/2010/main" val="2169365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dirty="0"/>
          </a:p>
        </p:txBody>
      </p:sp>
    </p:spTree>
    <p:extLst>
      <p:ext uri="{BB962C8B-B14F-4D97-AF65-F5344CB8AC3E}">
        <p14:creationId xmlns:p14="http://schemas.microsoft.com/office/powerpoint/2010/main" val="3775419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dirty="0"/>
          </a:p>
        </p:txBody>
      </p:sp>
    </p:spTree>
    <p:extLst>
      <p:ext uri="{BB962C8B-B14F-4D97-AF65-F5344CB8AC3E}">
        <p14:creationId xmlns:p14="http://schemas.microsoft.com/office/powerpoint/2010/main" val="3898317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100" dirty="0"/>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dirty="0"/>
          </a:p>
        </p:txBody>
      </p:sp>
    </p:spTree>
    <p:extLst>
      <p:ext uri="{BB962C8B-B14F-4D97-AF65-F5344CB8AC3E}">
        <p14:creationId xmlns:p14="http://schemas.microsoft.com/office/powerpoint/2010/main" val="3341072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dirty="0"/>
          </a:p>
        </p:txBody>
      </p:sp>
    </p:spTree>
    <p:extLst>
      <p:ext uri="{BB962C8B-B14F-4D97-AF65-F5344CB8AC3E}">
        <p14:creationId xmlns:p14="http://schemas.microsoft.com/office/powerpoint/2010/main" val="76654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dirty="0"/>
          </a:p>
        </p:txBody>
      </p:sp>
    </p:spTree>
    <p:extLst>
      <p:ext uri="{BB962C8B-B14F-4D97-AF65-F5344CB8AC3E}">
        <p14:creationId xmlns:p14="http://schemas.microsoft.com/office/powerpoint/2010/main" val="3087786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dirty="0"/>
          </a:p>
        </p:txBody>
      </p:sp>
    </p:spTree>
    <p:extLst>
      <p:ext uri="{BB962C8B-B14F-4D97-AF65-F5344CB8AC3E}">
        <p14:creationId xmlns:p14="http://schemas.microsoft.com/office/powerpoint/2010/main" val="39446608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37</a:t>
            </a:fld>
            <a:endParaRPr lang="en-US" dirty="0"/>
          </a:p>
        </p:txBody>
      </p:sp>
    </p:spTree>
    <p:extLst>
      <p:ext uri="{BB962C8B-B14F-4D97-AF65-F5344CB8AC3E}">
        <p14:creationId xmlns:p14="http://schemas.microsoft.com/office/powerpoint/2010/main" val="5365562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38</a:t>
            </a:fld>
            <a:endParaRPr lang="en-US" dirty="0"/>
          </a:p>
        </p:txBody>
      </p:sp>
    </p:spTree>
    <p:extLst>
      <p:ext uri="{BB962C8B-B14F-4D97-AF65-F5344CB8AC3E}">
        <p14:creationId xmlns:p14="http://schemas.microsoft.com/office/powerpoint/2010/main" val="20084444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39</a:t>
            </a:fld>
            <a:endParaRPr lang="en-US" dirty="0"/>
          </a:p>
        </p:txBody>
      </p:sp>
    </p:spTree>
    <p:extLst>
      <p:ext uri="{BB962C8B-B14F-4D97-AF65-F5344CB8AC3E}">
        <p14:creationId xmlns:p14="http://schemas.microsoft.com/office/powerpoint/2010/main" val="272577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28277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dirty="0"/>
          </a:p>
        </p:txBody>
      </p:sp>
    </p:spTree>
    <p:extLst>
      <p:ext uri="{BB962C8B-B14F-4D97-AF65-F5344CB8AC3E}">
        <p14:creationId xmlns:p14="http://schemas.microsoft.com/office/powerpoint/2010/main" val="3024110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dirty="0"/>
          </a:p>
        </p:txBody>
      </p:sp>
    </p:spTree>
    <p:extLst>
      <p:ext uri="{BB962C8B-B14F-4D97-AF65-F5344CB8AC3E}">
        <p14:creationId xmlns:p14="http://schemas.microsoft.com/office/powerpoint/2010/main" val="3309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dirty="0"/>
          </a:p>
        </p:txBody>
      </p:sp>
    </p:spTree>
    <p:extLst>
      <p:ext uri="{BB962C8B-B14F-4D97-AF65-F5344CB8AC3E}">
        <p14:creationId xmlns:p14="http://schemas.microsoft.com/office/powerpoint/2010/main" val="95163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dirty="0"/>
          </a:p>
        </p:txBody>
      </p:sp>
    </p:spTree>
    <p:extLst>
      <p:ext uri="{BB962C8B-B14F-4D97-AF65-F5344CB8AC3E}">
        <p14:creationId xmlns:p14="http://schemas.microsoft.com/office/powerpoint/2010/main" val="250680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7000"/>
              </a:lnSpc>
              <a:defRP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dirty="0"/>
          </a:p>
        </p:txBody>
      </p:sp>
    </p:spTree>
    <p:extLst>
      <p:ext uri="{BB962C8B-B14F-4D97-AF65-F5344CB8AC3E}">
        <p14:creationId xmlns:p14="http://schemas.microsoft.com/office/powerpoint/2010/main" val="3763565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doe.mass.edu/massliteracy/literacy-block/writing/structure.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doe.mass.edu/massliteracy/literacy-block/writing/process.html" TargetMode="External"/><Relationship Id="rId4" Type="http://schemas.openxmlformats.org/officeDocument/2006/relationships/hyperlink" Target="https://www.doe.mass.edu/massliteracy/literacy-block/writing/craft.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doe.mass.edu/mcas/" TargetMode="External"/><Relationship Id="rId7" Type="http://schemas.openxmlformats.org/officeDocument/2006/relationships/hyperlink" Target="http://mcas.pearsonsupport.com/studen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mcas.pearsonsupport.com/released-items/ela/" TargetMode="External"/><Relationship Id="rId5" Type="http://schemas.openxmlformats.org/officeDocument/2006/relationships/hyperlink" Target="https://www.doe.mass.edu/mcas/student/default.html" TargetMode="External"/><Relationship Id="rId4" Type="http://schemas.openxmlformats.org/officeDocument/2006/relationships/hyperlink" Target="https://www.doe.mass.edu/mcas/tdd/default.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mcas@doe.mass.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mcas.pearsonsupport.com/trainin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doe.mass.edu/mca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mcas@doe.mass.edu"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mcas@doe.mass.edu"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801112" y="1500762"/>
            <a:ext cx="10800338" cy="1928238"/>
          </a:xfrm>
        </p:spPr>
        <p:txBody>
          <a:bodyPr>
            <a:noAutofit/>
          </a:bodyPr>
          <a:lstStyle/>
          <a:p>
            <a:pPr marL="0" marR="0" algn="ctr">
              <a:lnSpc>
                <a:spcPct val="107000"/>
              </a:lnSpc>
              <a:spcBef>
                <a:spcPts val="0"/>
              </a:spcBef>
              <a:spcAft>
                <a:spcPts val="800"/>
              </a:spcAft>
            </a:pPr>
            <a:r>
              <a:rPr lang="en-US" sz="4800" b="1" dirty="0">
                <a:effectLst/>
                <a:latin typeface="Calibri"/>
                <a:ea typeface="Calibri" panose="020F0502020204030204" pitchFamily="34" charset="0"/>
                <a:cs typeface="Times New Roman"/>
              </a:rPr>
              <a:t>Writing Expectations on the MCAS English Language Arts (ELA) Tests</a:t>
            </a:r>
            <a:endParaRPr lang="en-US" sz="4800" dirty="0">
              <a:effectLst/>
              <a:latin typeface="Calibri"/>
              <a:ea typeface="Calibri" panose="020F0502020204030204" pitchFamily="34" charset="0"/>
              <a:cs typeface="Times New Roman"/>
            </a:endParaRP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Office of Student Assessment Services</a:t>
            </a:r>
          </a:p>
          <a:p>
            <a:r>
              <a:rPr lang="en-US" dirty="0"/>
              <a:t>December 12, 2022</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8086FF-B4EE-FAE4-BB2C-D642B80C83BC}"/>
              </a:ext>
            </a:extLst>
          </p:cNvPr>
          <p:cNvSpPr>
            <a:spLocks noGrp="1"/>
          </p:cNvSpPr>
          <p:nvPr>
            <p:ph idx="1"/>
          </p:nvPr>
        </p:nvSpPr>
        <p:spPr/>
        <p:txBody>
          <a:bodyPr>
            <a:normAutofit/>
          </a:bodyPr>
          <a:lstStyle/>
          <a:p>
            <a:r>
              <a:rPr lang="en-US" dirty="0"/>
              <a:t>Outline general expectations at each score point</a:t>
            </a:r>
          </a:p>
          <a:p>
            <a:r>
              <a:rPr lang="en-US" dirty="0"/>
              <a:t>Two-trait rubric: </a:t>
            </a:r>
          </a:p>
          <a:p>
            <a:pPr lvl="1"/>
            <a:r>
              <a:rPr lang="en-US" dirty="0"/>
              <a:t>Idea development (Writing reporting category)</a:t>
            </a:r>
          </a:p>
          <a:p>
            <a:pPr lvl="1"/>
            <a:r>
              <a:rPr lang="en-US" dirty="0"/>
              <a:t>Conventions (Language reporting category)</a:t>
            </a:r>
          </a:p>
          <a:p>
            <a:r>
              <a:rPr lang="en-US" dirty="0"/>
              <a:t>Number of points per essay:</a:t>
            </a:r>
          </a:p>
          <a:p>
            <a:pPr lvl="1"/>
            <a:r>
              <a:rPr lang="en-US" dirty="0"/>
              <a:t>Idea Development: 4 points (grade 3-5) or 5 points (grades 6-8 and 10)</a:t>
            </a:r>
          </a:p>
          <a:p>
            <a:pPr lvl="1"/>
            <a:r>
              <a:rPr lang="en-US" dirty="0"/>
              <a:t>Conventions: 3 points (all grades)</a:t>
            </a:r>
          </a:p>
          <a:p>
            <a:endParaRPr lang="en-US" dirty="0"/>
          </a:p>
          <a:p>
            <a:endParaRPr lang="en-US" dirty="0"/>
          </a:p>
          <a:p>
            <a:endParaRPr lang="en-US" dirty="0"/>
          </a:p>
        </p:txBody>
      </p:sp>
      <p:sp>
        <p:nvSpPr>
          <p:cNvPr id="3" name="Title 2">
            <a:extLst>
              <a:ext uri="{FF2B5EF4-FFF2-40B4-BE49-F238E27FC236}">
                <a16:creationId xmlns:a16="http://schemas.microsoft.com/office/drawing/2014/main" id="{AE9E422D-48E4-035D-2120-41D656F7EA0B}"/>
              </a:ext>
            </a:extLst>
          </p:cNvPr>
          <p:cNvSpPr>
            <a:spLocks noGrp="1"/>
          </p:cNvSpPr>
          <p:nvPr>
            <p:ph type="title"/>
          </p:nvPr>
        </p:nvSpPr>
        <p:spPr/>
        <p:txBody>
          <a:bodyPr/>
          <a:lstStyle/>
          <a:p>
            <a:r>
              <a:rPr lang="en-US" dirty="0"/>
              <a:t>Scoring Guides (Essay Rubrics)</a:t>
            </a:r>
          </a:p>
        </p:txBody>
      </p:sp>
    </p:spTree>
    <p:extLst>
      <p:ext uri="{BB962C8B-B14F-4D97-AF65-F5344CB8AC3E}">
        <p14:creationId xmlns:p14="http://schemas.microsoft.com/office/powerpoint/2010/main" val="33627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54C1D1-ECD0-738D-BAA7-54D89F6AA54D}"/>
              </a:ext>
            </a:extLst>
          </p:cNvPr>
          <p:cNvSpPr>
            <a:spLocks noGrp="1"/>
          </p:cNvSpPr>
          <p:nvPr>
            <p:ph type="title"/>
          </p:nvPr>
        </p:nvSpPr>
        <p:spPr>
          <a:xfrm>
            <a:off x="686785" y="175940"/>
            <a:ext cx="10515600" cy="1042852"/>
          </a:xfrm>
        </p:spPr>
        <p:txBody>
          <a:bodyPr/>
          <a:lstStyle/>
          <a:p>
            <a:r>
              <a:rPr lang="en-US" dirty="0"/>
              <a:t>Rubrics</a:t>
            </a:r>
          </a:p>
        </p:txBody>
      </p:sp>
      <p:pic>
        <p:nvPicPr>
          <p:cNvPr id="8" name="Picture 7">
            <a:extLst>
              <a:ext uri="{FF2B5EF4-FFF2-40B4-BE49-F238E27FC236}">
                <a16:creationId xmlns:a16="http://schemas.microsoft.com/office/drawing/2014/main" id="{1C584AE1-0FAD-1145-D459-3E4FFE6607B5}"/>
              </a:ext>
            </a:extLst>
          </p:cNvPr>
          <p:cNvPicPr>
            <a:picLocks noChangeAspect="1"/>
          </p:cNvPicPr>
          <p:nvPr/>
        </p:nvPicPr>
        <p:blipFill>
          <a:blip r:embed="rId3"/>
          <a:stretch>
            <a:fillRect/>
          </a:stretch>
        </p:blipFill>
        <p:spPr>
          <a:xfrm>
            <a:off x="1162630" y="1118404"/>
            <a:ext cx="4156478" cy="5001997"/>
          </a:xfrm>
          <a:prstGeom prst="rect">
            <a:avLst/>
          </a:prstGeom>
        </p:spPr>
      </p:pic>
      <p:pic>
        <p:nvPicPr>
          <p:cNvPr id="10" name="Picture 9">
            <a:extLst>
              <a:ext uri="{FF2B5EF4-FFF2-40B4-BE49-F238E27FC236}">
                <a16:creationId xmlns:a16="http://schemas.microsoft.com/office/drawing/2014/main" id="{5225AF47-EA58-A221-1CD8-3455671785AC}"/>
              </a:ext>
            </a:extLst>
          </p:cNvPr>
          <p:cNvPicPr>
            <a:picLocks noChangeAspect="1"/>
          </p:cNvPicPr>
          <p:nvPr/>
        </p:nvPicPr>
        <p:blipFill>
          <a:blip r:embed="rId4"/>
          <a:stretch>
            <a:fillRect/>
          </a:stretch>
        </p:blipFill>
        <p:spPr>
          <a:xfrm>
            <a:off x="6264622" y="1118404"/>
            <a:ext cx="4156478" cy="5037948"/>
          </a:xfrm>
          <a:prstGeom prst="rect">
            <a:avLst/>
          </a:prstGeom>
        </p:spPr>
      </p:pic>
      <p:sp>
        <p:nvSpPr>
          <p:cNvPr id="2" name="TextBox 1">
            <a:extLst>
              <a:ext uri="{FF2B5EF4-FFF2-40B4-BE49-F238E27FC236}">
                <a16:creationId xmlns:a16="http://schemas.microsoft.com/office/drawing/2014/main" id="{CA61393B-2181-303B-B305-C84E798A090E}"/>
              </a:ext>
            </a:extLst>
          </p:cNvPr>
          <p:cNvSpPr txBox="1"/>
          <p:nvPr/>
        </p:nvSpPr>
        <p:spPr>
          <a:xfrm>
            <a:off x="5200650" y="6312728"/>
            <a:ext cx="6572249" cy="369332"/>
          </a:xfrm>
          <a:prstGeom prst="rect">
            <a:avLst/>
          </a:prstGeom>
          <a:noFill/>
        </p:spPr>
        <p:txBody>
          <a:bodyPr wrap="square" rtlCol="0">
            <a:spAutoFit/>
          </a:bodyPr>
          <a:lstStyle/>
          <a:p>
            <a:r>
              <a:rPr lang="en-US" dirty="0"/>
              <a:t>https://www.doe.mass.edu/mcas/tdd/ela.html?section=rubrics  </a:t>
            </a:r>
          </a:p>
        </p:txBody>
      </p:sp>
    </p:spTree>
    <p:extLst>
      <p:ext uri="{BB962C8B-B14F-4D97-AF65-F5344CB8AC3E}">
        <p14:creationId xmlns:p14="http://schemas.microsoft.com/office/powerpoint/2010/main" val="2573563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0DC9D8-FAE2-4E9C-E6C6-BB580581576C}"/>
              </a:ext>
            </a:extLst>
          </p:cNvPr>
          <p:cNvSpPr>
            <a:spLocks noGrp="1"/>
          </p:cNvSpPr>
          <p:nvPr>
            <p:ph type="title"/>
          </p:nvPr>
        </p:nvSpPr>
        <p:spPr/>
        <p:txBody>
          <a:bodyPr/>
          <a:lstStyle/>
          <a:p>
            <a:r>
              <a:rPr lang="en-US" dirty="0"/>
              <a:t>Scoring Guide</a:t>
            </a:r>
          </a:p>
        </p:txBody>
      </p:sp>
      <p:sp>
        <p:nvSpPr>
          <p:cNvPr id="5" name="Content Placeholder 2">
            <a:extLst>
              <a:ext uri="{FF2B5EF4-FFF2-40B4-BE49-F238E27FC236}">
                <a16:creationId xmlns:a16="http://schemas.microsoft.com/office/drawing/2014/main" id="{8813D227-6E92-1B88-6126-5B139C43BCD2}"/>
              </a:ext>
            </a:extLst>
          </p:cNvPr>
          <p:cNvSpPr>
            <a:spLocks noGrp="1"/>
          </p:cNvSpPr>
          <p:nvPr>
            <p:ph idx="1"/>
          </p:nvPr>
        </p:nvSpPr>
        <p:spPr>
          <a:xfrm>
            <a:off x="760186" y="1445696"/>
            <a:ext cx="10566400" cy="4983162"/>
          </a:xfrm>
        </p:spPr>
        <p:txBody>
          <a:bodyPr>
            <a:normAutofit/>
          </a:bodyPr>
          <a:lstStyle/>
          <a:p>
            <a:pPr marL="0" indent="0">
              <a:buNone/>
            </a:pPr>
            <a:endParaRPr lang="en-US" sz="3200" dirty="0"/>
          </a:p>
          <a:p>
            <a:endParaRPr lang="en-US" sz="3200" dirty="0"/>
          </a:p>
          <a:p>
            <a:endParaRPr lang="en-US" dirty="0"/>
          </a:p>
          <a:p>
            <a:endParaRPr lang="en-US" dirty="0"/>
          </a:p>
          <a:p>
            <a:endParaRPr lang="en-US" dirty="0"/>
          </a:p>
          <a:p>
            <a:endParaRPr lang="en-US" dirty="0"/>
          </a:p>
        </p:txBody>
      </p:sp>
      <p:sp>
        <p:nvSpPr>
          <p:cNvPr id="6" name="Slide Number Placeholder 4">
            <a:extLst>
              <a:ext uri="{FF2B5EF4-FFF2-40B4-BE49-F238E27FC236}">
                <a16:creationId xmlns:a16="http://schemas.microsoft.com/office/drawing/2014/main" id="{89E2A4F3-D4A3-6235-2D9E-239AF655E001}"/>
              </a:ext>
            </a:extLst>
          </p:cNvPr>
          <p:cNvSpPr txBox="1">
            <a:spLocks/>
          </p:cNvSpPr>
          <p:nvPr/>
        </p:nvSpPr>
        <p:spPr>
          <a:xfrm>
            <a:off x="8597900" y="6339026"/>
            <a:ext cx="2743200" cy="3651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aphicFrame>
        <p:nvGraphicFramePr>
          <p:cNvPr id="7" name="Table 6">
            <a:extLst>
              <a:ext uri="{FF2B5EF4-FFF2-40B4-BE49-F238E27FC236}">
                <a16:creationId xmlns:a16="http://schemas.microsoft.com/office/drawing/2014/main" id="{7E6988C4-98C8-E72E-F9DB-DEFA81F2A52E}"/>
              </a:ext>
            </a:extLst>
          </p:cNvPr>
          <p:cNvGraphicFramePr>
            <a:graphicFrameLocks noGrp="1"/>
          </p:cNvGraphicFramePr>
          <p:nvPr>
            <p:extLst>
              <p:ext uri="{D42A27DB-BD31-4B8C-83A1-F6EECF244321}">
                <p14:modId xmlns:p14="http://schemas.microsoft.com/office/powerpoint/2010/main" val="70310784"/>
              </p:ext>
            </p:extLst>
          </p:nvPr>
        </p:nvGraphicFramePr>
        <p:xfrm>
          <a:off x="598714" y="2219095"/>
          <a:ext cx="10833100" cy="2399901"/>
        </p:xfrm>
        <a:graphic>
          <a:graphicData uri="http://schemas.openxmlformats.org/drawingml/2006/table">
            <a:tbl>
              <a:tblPr firstRow="1" bandRow="1">
                <a:tableStyleId>{5C22544A-7EE6-4342-B048-85BDC9FD1C3A}</a:tableStyleId>
              </a:tblPr>
              <a:tblGrid>
                <a:gridCol w="6756567">
                  <a:extLst>
                    <a:ext uri="{9D8B030D-6E8A-4147-A177-3AD203B41FA5}">
                      <a16:colId xmlns:a16="http://schemas.microsoft.com/office/drawing/2014/main" val="759311459"/>
                    </a:ext>
                  </a:extLst>
                </a:gridCol>
                <a:gridCol w="4076533">
                  <a:extLst>
                    <a:ext uri="{9D8B030D-6E8A-4147-A177-3AD203B41FA5}">
                      <a16:colId xmlns:a16="http://schemas.microsoft.com/office/drawing/2014/main" val="1285245338"/>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Idea Development</a:t>
                      </a:r>
                    </a:p>
                  </a:txBody>
                  <a:tcPr marL="121920" marR="121920"/>
                </a:tc>
                <a:tc>
                  <a:txBody>
                    <a:bodyPr/>
                    <a:lstStyle/>
                    <a:p>
                      <a:pPr algn="ctr"/>
                      <a:r>
                        <a:rPr lang="en-US" sz="2800" dirty="0"/>
                        <a:t>Conventions</a:t>
                      </a:r>
                    </a:p>
                  </a:txBody>
                  <a:tcPr marL="121920" marR="121920"/>
                </a:tc>
                <a:extLst>
                  <a:ext uri="{0D108BD9-81ED-4DB2-BD59-A6C34878D82A}">
                    <a16:rowId xmlns:a16="http://schemas.microsoft.com/office/drawing/2014/main" val="2857383418"/>
                  </a:ext>
                </a:extLst>
              </a:tr>
              <a:tr h="1881741">
                <a:tc>
                  <a:txBody>
                    <a:bodyPr/>
                    <a:lstStyle/>
                    <a:p>
                      <a:pPr marL="285750" lvl="0" indent="-285750">
                        <a:spcAft>
                          <a:spcPts val="600"/>
                        </a:spcAft>
                        <a:buFont typeface="Arial" panose="020B0604020202020204" pitchFamily="34" charset="0"/>
                        <a:buChar char="•"/>
                      </a:pPr>
                      <a:r>
                        <a:rPr lang="en-US" sz="2000" b="0" dirty="0"/>
                        <a:t>quality and development of</a:t>
                      </a:r>
                      <a:r>
                        <a:rPr lang="en-US" sz="2000" b="1" dirty="0"/>
                        <a:t> central idea </a:t>
                      </a:r>
                      <a:r>
                        <a:rPr lang="en-US" sz="2000" b="0" dirty="0"/>
                        <a:t>*</a:t>
                      </a:r>
                    </a:p>
                    <a:p>
                      <a:pPr marL="285750" lvl="0" indent="-285750">
                        <a:spcAft>
                          <a:spcPts val="0"/>
                        </a:spcAft>
                        <a:buFont typeface="Arial" panose="020B0604020202020204" pitchFamily="34" charset="0"/>
                        <a:buChar char="•"/>
                      </a:pPr>
                      <a:r>
                        <a:rPr lang="en-US" sz="2000" b="0" dirty="0"/>
                        <a:t>selection and explanation of </a:t>
                      </a:r>
                      <a:r>
                        <a:rPr lang="en-US" sz="2000" b="1" dirty="0"/>
                        <a:t>evidence and/or details *</a:t>
                      </a:r>
                      <a:endParaRPr lang="en-US" sz="2000" b="0" dirty="0"/>
                    </a:p>
                    <a:p>
                      <a:pPr marL="285750" lvl="0" indent="-285750">
                        <a:spcAft>
                          <a:spcPts val="600"/>
                        </a:spcAft>
                        <a:buFont typeface="Arial" panose="020B0604020202020204" pitchFamily="34" charset="0"/>
                        <a:buChar char="•"/>
                      </a:pPr>
                      <a:r>
                        <a:rPr lang="en-US" sz="2000" b="1" dirty="0"/>
                        <a:t>organization</a:t>
                      </a:r>
                    </a:p>
                    <a:p>
                      <a:pPr marL="285750" lvl="0" indent="-285750">
                        <a:spcAft>
                          <a:spcPts val="600"/>
                        </a:spcAft>
                        <a:buFont typeface="Arial" panose="020B0604020202020204" pitchFamily="34" charset="0"/>
                        <a:buChar char="•"/>
                      </a:pPr>
                      <a:r>
                        <a:rPr lang="en-US" sz="2000" b="1" dirty="0"/>
                        <a:t>expression</a:t>
                      </a:r>
                      <a:r>
                        <a:rPr lang="en-US" sz="2000" b="0" dirty="0"/>
                        <a:t> of ideas</a:t>
                      </a:r>
                    </a:p>
                    <a:p>
                      <a:pPr marL="285750" indent="-285750">
                        <a:spcAft>
                          <a:spcPts val="600"/>
                        </a:spcAft>
                        <a:buFont typeface="Arial" panose="020B0604020202020204" pitchFamily="34" charset="0"/>
                        <a:buChar char="•"/>
                      </a:pPr>
                      <a:r>
                        <a:rPr lang="en-US" sz="2000" b="0" dirty="0"/>
                        <a:t>awareness of </a:t>
                      </a:r>
                      <a:r>
                        <a:rPr lang="en-US" sz="2000" b="1" dirty="0"/>
                        <a:t>purpose</a:t>
                      </a:r>
                      <a:r>
                        <a:rPr lang="en-US" sz="2000" b="0" dirty="0"/>
                        <a:t> for writing</a:t>
                      </a:r>
                      <a:r>
                        <a:rPr lang="en-US" sz="2000" b="0" baseline="0" dirty="0"/>
                        <a:t> (task/mode – g6-8 and 10)</a:t>
                      </a:r>
                    </a:p>
                  </a:txBody>
                  <a:tcPr marL="121920" marR="121920"/>
                </a:tc>
                <a:tc>
                  <a:txBody>
                    <a:bodyPr/>
                    <a:lstStyle/>
                    <a:p>
                      <a:pPr marL="285750" lvl="0" indent="-285750">
                        <a:buFont typeface="Arial" panose="020B0604020202020204" pitchFamily="34" charset="0"/>
                        <a:buChar char="•"/>
                      </a:pPr>
                      <a:r>
                        <a:rPr lang="en-US" sz="2000" b="0" kern="1200" cap="none" baseline="0" dirty="0">
                          <a:solidFill>
                            <a:schemeClr val="dk1"/>
                          </a:solidFill>
                          <a:effectLst/>
                          <a:latin typeface="+mn-lt"/>
                          <a:ea typeface="+mn-ea"/>
                          <a:cs typeface="+mn-cs"/>
                        </a:rPr>
                        <a:t>sentence structure</a:t>
                      </a:r>
                    </a:p>
                    <a:p>
                      <a:pPr marL="285750" indent="-285750">
                        <a:buFont typeface="Arial" panose="020B0604020202020204" pitchFamily="34" charset="0"/>
                        <a:buChar char="•"/>
                      </a:pPr>
                      <a:r>
                        <a:rPr lang="en-US" sz="2000" b="0" kern="1200" cap="none" baseline="0" dirty="0">
                          <a:solidFill>
                            <a:schemeClr val="dk1"/>
                          </a:solidFill>
                          <a:effectLst/>
                          <a:latin typeface="+mn-lt"/>
                          <a:ea typeface="+mn-ea"/>
                          <a:cs typeface="+mn-cs"/>
                        </a:rPr>
                        <a:t>grammar, usage, and mechanics </a:t>
                      </a:r>
                      <a:endParaRPr lang="en-US" sz="2000" b="0" cap="none" baseline="0" dirty="0"/>
                    </a:p>
                  </a:txBody>
                  <a:tcPr marL="121920" marR="121920"/>
                </a:tc>
                <a:extLst>
                  <a:ext uri="{0D108BD9-81ED-4DB2-BD59-A6C34878D82A}">
                    <a16:rowId xmlns:a16="http://schemas.microsoft.com/office/drawing/2014/main" val="598771183"/>
                  </a:ext>
                </a:extLst>
              </a:tr>
            </a:tbl>
          </a:graphicData>
        </a:graphic>
      </p:graphicFrame>
      <p:sp>
        <p:nvSpPr>
          <p:cNvPr id="12" name="TextBox 11">
            <a:extLst>
              <a:ext uri="{FF2B5EF4-FFF2-40B4-BE49-F238E27FC236}">
                <a16:creationId xmlns:a16="http://schemas.microsoft.com/office/drawing/2014/main" id="{2F06FF29-A9C4-869A-0C7C-2D545486ACE2}"/>
              </a:ext>
            </a:extLst>
          </p:cNvPr>
          <p:cNvSpPr txBox="1"/>
          <p:nvPr/>
        </p:nvSpPr>
        <p:spPr>
          <a:xfrm>
            <a:off x="422729" y="5043010"/>
            <a:ext cx="11606711" cy="1015663"/>
          </a:xfrm>
          <a:prstGeom prst="rect">
            <a:avLst/>
          </a:prstGeom>
          <a:noFill/>
          <a:ln>
            <a:solidFill>
              <a:schemeClr val="accent1"/>
            </a:solidFill>
          </a:ln>
        </p:spPr>
        <p:txBody>
          <a:bodyPr wrap="square" rtlCol="0">
            <a:spAutoFit/>
          </a:bodyPr>
          <a:lstStyle/>
          <a:p>
            <a:r>
              <a:rPr lang="en-US" sz="2000" b="1" i="1" dirty="0">
                <a:solidFill>
                  <a:schemeClr val="tx2">
                    <a:lumMod val="50000"/>
                  </a:schemeClr>
                </a:solidFill>
              </a:rPr>
              <a:t>* </a:t>
            </a:r>
            <a:r>
              <a:rPr lang="en-US" sz="2000" i="1" dirty="0"/>
              <a:t>For narrative writing, the quality and development of narrative elements will be assessed in place of a central idea. Narrative elements should include, but are not limited to: plot, character, setting, dialogue, action, and/or description. Students should use evidence/details to demonstrate understanding of text.</a:t>
            </a:r>
          </a:p>
        </p:txBody>
      </p:sp>
    </p:spTree>
    <p:extLst>
      <p:ext uri="{BB962C8B-B14F-4D97-AF65-F5344CB8AC3E}">
        <p14:creationId xmlns:p14="http://schemas.microsoft.com/office/powerpoint/2010/main" val="105117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9577E-73A3-89A4-AFC5-C0AD0D46375E}"/>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en-US" dirty="0">
                <a:effectLst/>
                <a:ea typeface="Calibri" panose="020F0502020204030204" pitchFamily="34" charset="0"/>
              </a:rPr>
              <a:t>What grade-level band do you primarily work with in your current role? </a:t>
            </a:r>
          </a:p>
          <a:p>
            <a:pPr marL="914400" lvl="1" indent="-457200">
              <a:lnSpc>
                <a:spcPct val="107000"/>
              </a:lnSpc>
              <a:spcBef>
                <a:spcPts val="0"/>
              </a:spcBef>
              <a:spcAft>
                <a:spcPts val="800"/>
              </a:spcAft>
              <a:buAutoNum type="alphaUcPeriod"/>
            </a:pPr>
            <a:r>
              <a:rPr lang="en-US" dirty="0"/>
              <a:t>Grades 3-5</a:t>
            </a:r>
          </a:p>
          <a:p>
            <a:pPr marL="914400" lvl="1" indent="-457200">
              <a:lnSpc>
                <a:spcPct val="107000"/>
              </a:lnSpc>
              <a:spcBef>
                <a:spcPts val="0"/>
              </a:spcBef>
              <a:spcAft>
                <a:spcPts val="800"/>
              </a:spcAft>
              <a:buAutoNum type="alphaUcPeriod"/>
            </a:pPr>
            <a:r>
              <a:rPr lang="en-US" dirty="0"/>
              <a:t>Grades 6-8</a:t>
            </a:r>
          </a:p>
          <a:p>
            <a:pPr marL="914400" lvl="1" indent="-457200">
              <a:lnSpc>
                <a:spcPct val="107000"/>
              </a:lnSpc>
              <a:spcBef>
                <a:spcPts val="0"/>
              </a:spcBef>
              <a:spcAft>
                <a:spcPts val="800"/>
              </a:spcAft>
              <a:buAutoNum type="alphaUcPeriod"/>
            </a:pPr>
            <a:r>
              <a:rPr lang="en-US" dirty="0"/>
              <a:t>High school</a:t>
            </a:r>
          </a:p>
          <a:p>
            <a:pPr marL="914400" lvl="1" indent="-457200">
              <a:lnSpc>
                <a:spcPct val="107000"/>
              </a:lnSpc>
              <a:spcBef>
                <a:spcPts val="0"/>
              </a:spcBef>
              <a:spcAft>
                <a:spcPts val="800"/>
              </a:spcAft>
              <a:buAutoNum type="alphaUcPeriod"/>
            </a:pPr>
            <a:r>
              <a:rPr lang="en-US" dirty="0"/>
              <a:t>All grade levels</a:t>
            </a:r>
          </a:p>
          <a:p>
            <a:pPr marL="914400" lvl="1" indent="-457200">
              <a:lnSpc>
                <a:spcPct val="107000"/>
              </a:lnSpc>
              <a:spcBef>
                <a:spcPts val="0"/>
              </a:spcBef>
              <a:spcAft>
                <a:spcPts val="800"/>
              </a:spcAft>
              <a:buAutoNum type="alphaUcPeriod"/>
            </a:pPr>
            <a:r>
              <a:rPr lang="en-US" dirty="0"/>
              <a:t>Other </a:t>
            </a:r>
          </a:p>
          <a:p>
            <a:endParaRPr lang="en-US" dirty="0"/>
          </a:p>
        </p:txBody>
      </p:sp>
      <p:sp>
        <p:nvSpPr>
          <p:cNvPr id="3" name="Title 2">
            <a:extLst>
              <a:ext uri="{FF2B5EF4-FFF2-40B4-BE49-F238E27FC236}">
                <a16:creationId xmlns:a16="http://schemas.microsoft.com/office/drawing/2014/main" id="{4850E038-19D3-9364-4A04-F4FF7954CADE}"/>
              </a:ext>
            </a:extLst>
          </p:cNvPr>
          <p:cNvSpPr>
            <a:spLocks noGrp="1"/>
          </p:cNvSpPr>
          <p:nvPr>
            <p:ph type="title"/>
          </p:nvPr>
        </p:nvSpPr>
        <p:spPr/>
        <p:txBody>
          <a:bodyPr/>
          <a:lstStyle/>
          <a:p>
            <a:r>
              <a:rPr lang="en-US" dirty="0"/>
              <a:t>Poll Question #2</a:t>
            </a:r>
          </a:p>
        </p:txBody>
      </p:sp>
    </p:spTree>
    <p:extLst>
      <p:ext uri="{BB962C8B-B14F-4D97-AF65-F5344CB8AC3E}">
        <p14:creationId xmlns:p14="http://schemas.microsoft.com/office/powerpoint/2010/main" val="11226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2EF6A1-783E-01C7-E68F-5C4BE2F4A307}"/>
              </a:ext>
            </a:extLst>
          </p:cNvPr>
          <p:cNvSpPr>
            <a:spLocks noGrp="1"/>
          </p:cNvSpPr>
          <p:nvPr>
            <p:ph idx="1"/>
          </p:nvPr>
        </p:nvSpPr>
        <p:spPr>
          <a:xfrm>
            <a:off x="718456" y="2103121"/>
            <a:ext cx="11473544" cy="4520382"/>
          </a:xfrm>
        </p:spPr>
        <p:txBody>
          <a:bodyPr>
            <a:normAutofit/>
          </a:bodyPr>
          <a:lstStyle/>
          <a:p>
            <a:r>
              <a:rPr lang="en-US" dirty="0"/>
              <a:t>Essay responses are based on the passage(s) the students read.</a:t>
            </a:r>
          </a:p>
          <a:p>
            <a:pPr lvl="1"/>
            <a:r>
              <a:rPr lang="en-US" dirty="0"/>
              <a:t>Grades 3 and 4: Students respond to one operational essay question.</a:t>
            </a:r>
          </a:p>
          <a:p>
            <a:pPr lvl="1"/>
            <a:r>
              <a:rPr lang="en-US" dirty="0"/>
              <a:t>Grades 5 and above: Students respond to two operational essay questions.</a:t>
            </a:r>
          </a:p>
          <a:p>
            <a:r>
              <a:rPr lang="en-US" dirty="0"/>
              <a:t>Essays need to address the essay question.</a:t>
            </a:r>
          </a:p>
          <a:p>
            <a:pPr lvl="1"/>
            <a:r>
              <a:rPr lang="en-US" dirty="0"/>
              <a:t>Standardized for each writing type</a:t>
            </a:r>
          </a:p>
          <a:p>
            <a:pPr lvl="1"/>
            <a:r>
              <a:rPr lang="en-US" dirty="0"/>
              <a:t>Contains information for what students should include in their essay responses</a:t>
            </a:r>
          </a:p>
          <a:p>
            <a:r>
              <a:rPr lang="en-US" dirty="0"/>
              <a:t>Essay responses must be written in the correct mode being asked for in the question (e.g., narrative).</a:t>
            </a:r>
          </a:p>
          <a:p>
            <a:r>
              <a:rPr lang="en-US" dirty="0"/>
              <a:t>Length of essay response should be multiple paragraphs.</a:t>
            </a:r>
          </a:p>
          <a:p>
            <a:pPr lvl="1"/>
            <a:endParaRPr lang="en-US" dirty="0"/>
          </a:p>
          <a:p>
            <a:pPr lvl="1"/>
            <a:endParaRPr lang="en-US" dirty="0"/>
          </a:p>
        </p:txBody>
      </p:sp>
      <p:sp>
        <p:nvSpPr>
          <p:cNvPr id="3" name="Title 2">
            <a:extLst>
              <a:ext uri="{FF2B5EF4-FFF2-40B4-BE49-F238E27FC236}">
                <a16:creationId xmlns:a16="http://schemas.microsoft.com/office/drawing/2014/main" id="{8E0D14C2-6789-20ED-311B-910B8D12C7EF}"/>
              </a:ext>
            </a:extLst>
          </p:cNvPr>
          <p:cNvSpPr>
            <a:spLocks noGrp="1"/>
          </p:cNvSpPr>
          <p:nvPr>
            <p:ph type="title"/>
          </p:nvPr>
        </p:nvSpPr>
        <p:spPr/>
        <p:txBody>
          <a:bodyPr/>
          <a:lstStyle/>
          <a:p>
            <a:r>
              <a:rPr lang="en-US" dirty="0"/>
              <a:t>MCAS Student Essay Expectations</a:t>
            </a:r>
          </a:p>
        </p:txBody>
      </p:sp>
    </p:spTree>
    <p:extLst>
      <p:ext uri="{BB962C8B-B14F-4D97-AF65-F5344CB8AC3E}">
        <p14:creationId xmlns:p14="http://schemas.microsoft.com/office/powerpoint/2010/main" val="73364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A2D4F4-1241-C044-23F2-59A318ABC278}"/>
              </a:ext>
            </a:extLst>
          </p:cNvPr>
          <p:cNvSpPr>
            <a:spLocks noGrp="1"/>
          </p:cNvSpPr>
          <p:nvPr>
            <p:ph idx="1"/>
          </p:nvPr>
        </p:nvSpPr>
        <p:spPr>
          <a:xfrm>
            <a:off x="204952" y="2244639"/>
            <a:ext cx="11941972" cy="4052559"/>
          </a:xfrm>
        </p:spPr>
        <p:txBody>
          <a:bodyPr>
            <a:normAutofit/>
          </a:bodyPr>
          <a:lstStyle/>
          <a:p>
            <a:pPr lvl="1"/>
            <a:r>
              <a:rPr lang="en-US" sz="3200" dirty="0"/>
              <a:t>Based on Massachusetts Curriculum Frameworks</a:t>
            </a:r>
          </a:p>
          <a:p>
            <a:pPr lvl="1"/>
            <a:endParaRPr lang="en-US" sz="3200" dirty="0"/>
          </a:p>
          <a:p>
            <a:pPr lvl="1"/>
            <a:r>
              <a:rPr lang="en-US" sz="3200" dirty="0"/>
              <a:t>Three Writing Modes</a:t>
            </a:r>
          </a:p>
          <a:p>
            <a:pPr lvl="2"/>
            <a:r>
              <a:rPr lang="en-US" sz="2400" dirty="0"/>
              <a:t>Standard 1: Opinion (grades 3-5) or Argument (grades 6-8 and 10)</a:t>
            </a:r>
          </a:p>
          <a:p>
            <a:pPr lvl="2"/>
            <a:r>
              <a:rPr lang="en-US" sz="2400" dirty="0"/>
              <a:t>Standard 2: Informative/Explanatory</a:t>
            </a:r>
          </a:p>
          <a:p>
            <a:pPr lvl="2"/>
            <a:r>
              <a:rPr lang="en-US" sz="2400" dirty="0"/>
              <a:t>Standard 3: Narrative </a:t>
            </a:r>
            <a:endParaRPr lang="en-US" dirty="0"/>
          </a:p>
          <a:p>
            <a:endParaRPr lang="en-US" dirty="0"/>
          </a:p>
        </p:txBody>
      </p:sp>
      <p:sp>
        <p:nvSpPr>
          <p:cNvPr id="3" name="Title 2">
            <a:extLst>
              <a:ext uri="{FF2B5EF4-FFF2-40B4-BE49-F238E27FC236}">
                <a16:creationId xmlns:a16="http://schemas.microsoft.com/office/drawing/2014/main" id="{ED0900A9-B197-882F-9D92-751672FDA927}"/>
              </a:ext>
            </a:extLst>
          </p:cNvPr>
          <p:cNvSpPr>
            <a:spLocks noGrp="1"/>
          </p:cNvSpPr>
          <p:nvPr>
            <p:ph type="title"/>
          </p:nvPr>
        </p:nvSpPr>
        <p:spPr/>
        <p:txBody>
          <a:bodyPr>
            <a:normAutofit fontScale="90000"/>
          </a:bodyPr>
          <a:lstStyle/>
          <a:p>
            <a:r>
              <a:rPr lang="en-US" dirty="0"/>
              <a:t>Writing Modes based on State Framework</a:t>
            </a:r>
          </a:p>
        </p:txBody>
      </p:sp>
    </p:spTree>
    <p:extLst>
      <p:ext uri="{BB962C8B-B14F-4D97-AF65-F5344CB8AC3E}">
        <p14:creationId xmlns:p14="http://schemas.microsoft.com/office/powerpoint/2010/main" val="328687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005CD-E5AC-4100-27E3-F0972A851C98}"/>
              </a:ext>
            </a:extLst>
          </p:cNvPr>
          <p:cNvSpPr>
            <a:spLocks noGrp="1"/>
          </p:cNvSpPr>
          <p:nvPr>
            <p:ph type="title"/>
          </p:nvPr>
        </p:nvSpPr>
        <p:spPr>
          <a:xfrm>
            <a:off x="838200" y="365126"/>
            <a:ext cx="10984606" cy="1042852"/>
          </a:xfrm>
        </p:spPr>
        <p:txBody>
          <a:bodyPr>
            <a:normAutofit fontScale="90000"/>
          </a:bodyPr>
          <a:lstStyle/>
          <a:p>
            <a:r>
              <a:rPr lang="en-US" dirty="0"/>
              <a:t>Opinion/Argument and Explanatory Writing Language</a:t>
            </a:r>
          </a:p>
        </p:txBody>
      </p:sp>
      <p:sp>
        <p:nvSpPr>
          <p:cNvPr id="9" name="TextBox 8">
            <a:extLst>
              <a:ext uri="{FF2B5EF4-FFF2-40B4-BE49-F238E27FC236}">
                <a16:creationId xmlns:a16="http://schemas.microsoft.com/office/drawing/2014/main" id="{5F883A55-C09A-A72A-18BA-4EACF1B80CCF}"/>
              </a:ext>
            </a:extLst>
          </p:cNvPr>
          <p:cNvSpPr txBox="1"/>
          <p:nvPr/>
        </p:nvSpPr>
        <p:spPr>
          <a:xfrm>
            <a:off x="6817090" y="1963662"/>
            <a:ext cx="5012724" cy="1477328"/>
          </a:xfrm>
          <a:prstGeom prst="rect">
            <a:avLst/>
          </a:prstGeom>
          <a:noFill/>
        </p:spPr>
        <p:txBody>
          <a:bodyPr wrap="square">
            <a:spAutoFit/>
          </a:bodyPr>
          <a:lstStyle/>
          <a:p>
            <a:r>
              <a:rPr lang="en-US" b="1" dirty="0">
                <a:effectLst/>
                <a:latin typeface="Arial" panose="020B0604020202020204" pitchFamily="34" charset="0"/>
              </a:rPr>
              <a:t>W.PK-12.2: Write informative/explanatory texts to examine and convey complex ideas and information clearly and accurately through the effective selection, organization, and analysis of content.</a:t>
            </a:r>
            <a:endParaRPr lang="en-US" b="1" dirty="0"/>
          </a:p>
        </p:txBody>
      </p:sp>
      <p:pic>
        <p:nvPicPr>
          <p:cNvPr id="6" name="Picture 5">
            <a:extLst>
              <a:ext uri="{FF2B5EF4-FFF2-40B4-BE49-F238E27FC236}">
                <a16:creationId xmlns:a16="http://schemas.microsoft.com/office/drawing/2014/main" id="{BF185903-FDD7-AF3B-A63E-DAF866C261A4}"/>
              </a:ext>
            </a:extLst>
          </p:cNvPr>
          <p:cNvPicPr>
            <a:picLocks noChangeAspect="1"/>
          </p:cNvPicPr>
          <p:nvPr/>
        </p:nvPicPr>
        <p:blipFill>
          <a:blip r:embed="rId3"/>
          <a:stretch>
            <a:fillRect/>
          </a:stretch>
        </p:blipFill>
        <p:spPr>
          <a:xfrm>
            <a:off x="442040" y="3743486"/>
            <a:ext cx="11179907" cy="1987202"/>
          </a:xfrm>
          <a:prstGeom prst="rect">
            <a:avLst/>
          </a:prstGeom>
        </p:spPr>
      </p:pic>
      <p:sp>
        <p:nvSpPr>
          <p:cNvPr id="7" name="Oval 6">
            <a:extLst>
              <a:ext uri="{FF2B5EF4-FFF2-40B4-BE49-F238E27FC236}">
                <a16:creationId xmlns:a16="http://schemas.microsoft.com/office/drawing/2014/main" id="{64780852-D0C5-71DE-7C83-811B7D48E38D}"/>
              </a:ext>
            </a:extLst>
          </p:cNvPr>
          <p:cNvSpPr/>
          <p:nvPr/>
        </p:nvSpPr>
        <p:spPr>
          <a:xfrm>
            <a:off x="4942114" y="3748003"/>
            <a:ext cx="737469" cy="45333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AE16050-D284-56CD-14CC-841338F324C6}"/>
              </a:ext>
            </a:extLst>
          </p:cNvPr>
          <p:cNvSpPr txBox="1"/>
          <p:nvPr/>
        </p:nvSpPr>
        <p:spPr>
          <a:xfrm>
            <a:off x="442040" y="2091161"/>
            <a:ext cx="5316503" cy="1200329"/>
          </a:xfrm>
          <a:prstGeom prst="rect">
            <a:avLst/>
          </a:prstGeom>
          <a:noFill/>
        </p:spPr>
        <p:txBody>
          <a:bodyPr wrap="square">
            <a:spAutoFit/>
          </a:bodyPr>
          <a:lstStyle/>
          <a:p>
            <a:r>
              <a:rPr lang="en-US" b="1" dirty="0">
                <a:effectLst/>
                <a:latin typeface="Arial" panose="020B0604020202020204" pitchFamily="34" charset="0"/>
              </a:rPr>
              <a:t>W.PK-12.1: Write arguments to support claims in an analysis of substantive topics or texts, using valid reasoning and relevant and sufficient evidence.</a:t>
            </a:r>
            <a:endParaRPr lang="en-US" b="1" dirty="0"/>
          </a:p>
        </p:txBody>
      </p:sp>
      <p:sp>
        <p:nvSpPr>
          <p:cNvPr id="5" name="Oval 4">
            <a:extLst>
              <a:ext uri="{FF2B5EF4-FFF2-40B4-BE49-F238E27FC236}">
                <a16:creationId xmlns:a16="http://schemas.microsoft.com/office/drawing/2014/main" id="{6DC0BBC8-53B3-73DC-12EE-7A981F6D5F4B}"/>
              </a:ext>
            </a:extLst>
          </p:cNvPr>
          <p:cNvSpPr/>
          <p:nvPr/>
        </p:nvSpPr>
        <p:spPr>
          <a:xfrm>
            <a:off x="3928057" y="4481669"/>
            <a:ext cx="1563040" cy="45333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4C2175-9F77-7C22-6668-555B4291E49B}"/>
              </a:ext>
            </a:extLst>
          </p:cNvPr>
          <p:cNvSpPr/>
          <p:nvPr/>
        </p:nvSpPr>
        <p:spPr>
          <a:xfrm>
            <a:off x="7360447" y="3785028"/>
            <a:ext cx="1290318" cy="331032"/>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6244FB6-77FF-EE6A-06C4-ACB97E25D20E}"/>
              </a:ext>
            </a:extLst>
          </p:cNvPr>
          <p:cNvSpPr/>
          <p:nvPr/>
        </p:nvSpPr>
        <p:spPr>
          <a:xfrm>
            <a:off x="6100039" y="4935008"/>
            <a:ext cx="1378447" cy="288060"/>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9A1D2F0-F3F0-8E38-E87B-6BB676A8AE8C}"/>
              </a:ext>
            </a:extLst>
          </p:cNvPr>
          <p:cNvSpPr/>
          <p:nvPr/>
        </p:nvSpPr>
        <p:spPr>
          <a:xfrm>
            <a:off x="2112682" y="4910967"/>
            <a:ext cx="3014853" cy="337824"/>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764726E-FCCB-AF62-1580-B2C2525F1405}"/>
              </a:ext>
            </a:extLst>
          </p:cNvPr>
          <p:cNvCxnSpPr>
            <a:cxnSpLocks/>
          </p:cNvCxnSpPr>
          <p:nvPr/>
        </p:nvCxnSpPr>
        <p:spPr>
          <a:xfrm>
            <a:off x="1783571" y="5595258"/>
            <a:ext cx="5422772"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3"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9208A9-BA04-B3FD-4A72-20E1710BFD41}"/>
              </a:ext>
            </a:extLst>
          </p:cNvPr>
          <p:cNvSpPr>
            <a:spLocks noGrp="1"/>
          </p:cNvSpPr>
          <p:nvPr>
            <p:ph type="title"/>
          </p:nvPr>
        </p:nvSpPr>
        <p:spPr/>
        <p:txBody>
          <a:bodyPr>
            <a:normAutofit/>
          </a:bodyPr>
          <a:lstStyle/>
          <a:p>
            <a:r>
              <a:rPr lang="en-US" dirty="0"/>
              <a:t>Released Grade 7 Essay Question</a:t>
            </a:r>
          </a:p>
        </p:txBody>
      </p:sp>
      <p:pic>
        <p:nvPicPr>
          <p:cNvPr id="11" name="Content Placeholder 10">
            <a:extLst>
              <a:ext uri="{FF2B5EF4-FFF2-40B4-BE49-F238E27FC236}">
                <a16:creationId xmlns:a16="http://schemas.microsoft.com/office/drawing/2014/main" id="{A7EED3E1-1686-0A46-4F56-7E6BF1F94844}"/>
              </a:ext>
            </a:extLst>
          </p:cNvPr>
          <p:cNvPicPr>
            <a:picLocks noGrp="1" noChangeAspect="1"/>
          </p:cNvPicPr>
          <p:nvPr>
            <p:ph idx="1"/>
          </p:nvPr>
        </p:nvPicPr>
        <p:blipFill>
          <a:blip r:embed="rId3"/>
          <a:stretch>
            <a:fillRect/>
          </a:stretch>
        </p:blipFill>
        <p:spPr>
          <a:xfrm>
            <a:off x="838200" y="2321998"/>
            <a:ext cx="10396605" cy="2955513"/>
          </a:xfrm>
        </p:spPr>
      </p:pic>
      <p:sp>
        <p:nvSpPr>
          <p:cNvPr id="7" name="Rectangle 6">
            <a:extLst>
              <a:ext uri="{FF2B5EF4-FFF2-40B4-BE49-F238E27FC236}">
                <a16:creationId xmlns:a16="http://schemas.microsoft.com/office/drawing/2014/main" id="{24E9B407-7C23-0541-5B83-834857DF84AC}"/>
              </a:ext>
            </a:extLst>
          </p:cNvPr>
          <p:cNvSpPr/>
          <p:nvPr/>
        </p:nvSpPr>
        <p:spPr>
          <a:xfrm>
            <a:off x="4509061" y="2470097"/>
            <a:ext cx="639882" cy="305760"/>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63FE11F-1D6C-BE2B-0DDB-9BAF966C2A22}"/>
              </a:ext>
            </a:extLst>
          </p:cNvPr>
          <p:cNvSpPr/>
          <p:nvPr/>
        </p:nvSpPr>
        <p:spPr>
          <a:xfrm>
            <a:off x="4509061" y="4320668"/>
            <a:ext cx="639882" cy="305760"/>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48DA14E-FF67-4381-3164-6BE571651A7D}"/>
              </a:ext>
            </a:extLst>
          </p:cNvPr>
          <p:cNvSpPr/>
          <p:nvPr/>
        </p:nvSpPr>
        <p:spPr>
          <a:xfrm>
            <a:off x="8286403" y="4862413"/>
            <a:ext cx="683425" cy="305760"/>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6B9B0F-E9B1-556D-E427-44771282B2AD}"/>
              </a:ext>
            </a:extLst>
          </p:cNvPr>
          <p:cNvSpPr/>
          <p:nvPr/>
        </p:nvSpPr>
        <p:spPr>
          <a:xfrm>
            <a:off x="4763688" y="4862413"/>
            <a:ext cx="639882" cy="297775"/>
          </a:xfrm>
          <a:prstGeom prst="rect">
            <a:avLst/>
          </a:prstGeom>
          <a:solidFill>
            <a:srgbClr val="86A9E2">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2374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005CD-E5AC-4100-27E3-F0972A851C98}"/>
              </a:ext>
            </a:extLst>
          </p:cNvPr>
          <p:cNvSpPr>
            <a:spLocks noGrp="1"/>
          </p:cNvSpPr>
          <p:nvPr>
            <p:ph type="title"/>
          </p:nvPr>
        </p:nvSpPr>
        <p:spPr/>
        <p:txBody>
          <a:bodyPr>
            <a:normAutofit fontScale="90000"/>
          </a:bodyPr>
          <a:lstStyle/>
          <a:p>
            <a:r>
              <a:rPr lang="en-US" dirty="0"/>
              <a:t>Narrative Writing Language, Grades 3 and 4</a:t>
            </a:r>
          </a:p>
        </p:txBody>
      </p:sp>
      <p:pic>
        <p:nvPicPr>
          <p:cNvPr id="4" name="Content Placeholder 4">
            <a:extLst>
              <a:ext uri="{FF2B5EF4-FFF2-40B4-BE49-F238E27FC236}">
                <a16:creationId xmlns:a16="http://schemas.microsoft.com/office/drawing/2014/main" id="{B90AA9AE-530F-E6C4-B3A4-96BB31CE06E9}"/>
              </a:ext>
            </a:extLst>
          </p:cNvPr>
          <p:cNvPicPr>
            <a:picLocks noChangeAspect="1"/>
          </p:cNvPicPr>
          <p:nvPr/>
        </p:nvPicPr>
        <p:blipFill rotWithShape="1">
          <a:blip r:embed="rId3"/>
          <a:srcRect r="12330" b="37647"/>
          <a:stretch/>
        </p:blipFill>
        <p:spPr>
          <a:xfrm>
            <a:off x="387122" y="3106508"/>
            <a:ext cx="10778860" cy="1863945"/>
          </a:xfrm>
          <a:prstGeom prst="rect">
            <a:avLst/>
          </a:prstGeom>
        </p:spPr>
      </p:pic>
      <p:sp>
        <p:nvSpPr>
          <p:cNvPr id="5" name="Oval 4">
            <a:extLst>
              <a:ext uri="{FF2B5EF4-FFF2-40B4-BE49-F238E27FC236}">
                <a16:creationId xmlns:a16="http://schemas.microsoft.com/office/drawing/2014/main" id="{6DC0BBC8-53B3-73DC-12EE-7A981F6D5F4B}"/>
              </a:ext>
            </a:extLst>
          </p:cNvPr>
          <p:cNvSpPr/>
          <p:nvPr/>
        </p:nvSpPr>
        <p:spPr>
          <a:xfrm>
            <a:off x="1171977" y="3864734"/>
            <a:ext cx="6573529" cy="43788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F883A55-C09A-A72A-18BA-4EACF1B80CCF}"/>
              </a:ext>
            </a:extLst>
          </p:cNvPr>
          <p:cNvSpPr txBox="1"/>
          <p:nvPr/>
        </p:nvSpPr>
        <p:spPr>
          <a:xfrm>
            <a:off x="2727479" y="1977005"/>
            <a:ext cx="6468036" cy="923330"/>
          </a:xfrm>
          <a:prstGeom prst="rect">
            <a:avLst/>
          </a:prstGeom>
          <a:noFill/>
        </p:spPr>
        <p:txBody>
          <a:bodyPr wrap="square">
            <a:spAutoFit/>
          </a:bodyPr>
          <a:lstStyle/>
          <a:p>
            <a:r>
              <a:rPr lang="en-US" b="1" dirty="0">
                <a:effectLst/>
                <a:latin typeface="Arial" panose="020B0604020202020204" pitchFamily="34" charset="0"/>
              </a:rPr>
              <a:t>W.PK-12.3 - Write narratives to develop experiences or events using effective literary techniques, well-chosen details, and well-structured sequences.</a:t>
            </a:r>
            <a:endParaRPr lang="en-US" b="1" dirty="0"/>
          </a:p>
        </p:txBody>
      </p:sp>
      <p:sp>
        <p:nvSpPr>
          <p:cNvPr id="10" name="Rectangle 9">
            <a:extLst>
              <a:ext uri="{FF2B5EF4-FFF2-40B4-BE49-F238E27FC236}">
                <a16:creationId xmlns:a16="http://schemas.microsoft.com/office/drawing/2014/main" id="{2E27CB53-BEA5-BDF3-91C4-C1852BD9AA63}"/>
              </a:ext>
            </a:extLst>
          </p:cNvPr>
          <p:cNvSpPr/>
          <p:nvPr/>
        </p:nvSpPr>
        <p:spPr>
          <a:xfrm>
            <a:off x="4675030" y="3230514"/>
            <a:ext cx="631065" cy="331032"/>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E6157841-734A-AAB9-014E-79837BC168D3}"/>
              </a:ext>
            </a:extLst>
          </p:cNvPr>
          <p:cNvCxnSpPr/>
          <p:nvPr/>
        </p:nvCxnSpPr>
        <p:spPr>
          <a:xfrm>
            <a:off x="1491343" y="4724401"/>
            <a:ext cx="5834743"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61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9005CD-E5AC-4100-27E3-F0972A851C98}"/>
              </a:ext>
            </a:extLst>
          </p:cNvPr>
          <p:cNvSpPr>
            <a:spLocks noGrp="1"/>
          </p:cNvSpPr>
          <p:nvPr>
            <p:ph type="title"/>
          </p:nvPr>
        </p:nvSpPr>
        <p:spPr/>
        <p:txBody>
          <a:bodyPr>
            <a:noAutofit/>
          </a:bodyPr>
          <a:lstStyle/>
          <a:p>
            <a:r>
              <a:rPr lang="en-US" sz="3600" dirty="0"/>
              <a:t>Narrative Writing Language, Grade 5 and Above</a:t>
            </a:r>
          </a:p>
        </p:txBody>
      </p:sp>
      <p:pic>
        <p:nvPicPr>
          <p:cNvPr id="9" name="Picture 8">
            <a:extLst>
              <a:ext uri="{FF2B5EF4-FFF2-40B4-BE49-F238E27FC236}">
                <a16:creationId xmlns:a16="http://schemas.microsoft.com/office/drawing/2014/main" id="{836D8EDC-6B25-A8B8-68E0-1A8BD3E5F474}"/>
              </a:ext>
            </a:extLst>
          </p:cNvPr>
          <p:cNvPicPr>
            <a:picLocks noChangeAspect="1"/>
          </p:cNvPicPr>
          <p:nvPr/>
        </p:nvPicPr>
        <p:blipFill>
          <a:blip r:embed="rId3"/>
          <a:stretch>
            <a:fillRect/>
          </a:stretch>
        </p:blipFill>
        <p:spPr>
          <a:xfrm>
            <a:off x="683653" y="3234287"/>
            <a:ext cx="10345248" cy="1469597"/>
          </a:xfrm>
          <a:prstGeom prst="rect">
            <a:avLst/>
          </a:prstGeom>
        </p:spPr>
      </p:pic>
      <p:sp>
        <p:nvSpPr>
          <p:cNvPr id="5" name="Oval 4">
            <a:extLst>
              <a:ext uri="{FF2B5EF4-FFF2-40B4-BE49-F238E27FC236}">
                <a16:creationId xmlns:a16="http://schemas.microsoft.com/office/drawing/2014/main" id="{6DC0BBC8-53B3-73DC-12EE-7A981F6D5F4B}"/>
              </a:ext>
            </a:extLst>
          </p:cNvPr>
          <p:cNvSpPr/>
          <p:nvPr/>
        </p:nvSpPr>
        <p:spPr>
          <a:xfrm>
            <a:off x="1352550" y="3818205"/>
            <a:ext cx="6177803" cy="57350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85138E1B-79C7-DF75-CFD5-B50CDE99E1DE}"/>
              </a:ext>
            </a:extLst>
          </p:cNvPr>
          <p:cNvSpPr txBox="1"/>
          <p:nvPr/>
        </p:nvSpPr>
        <p:spPr>
          <a:xfrm>
            <a:off x="2727479" y="1977005"/>
            <a:ext cx="6468036" cy="923330"/>
          </a:xfrm>
          <a:prstGeom prst="rect">
            <a:avLst/>
          </a:prstGeom>
          <a:noFill/>
        </p:spPr>
        <p:txBody>
          <a:bodyPr wrap="square">
            <a:spAutoFit/>
          </a:bodyPr>
          <a:lstStyle/>
          <a:p>
            <a:r>
              <a:rPr lang="en-US" b="1" dirty="0">
                <a:effectLst/>
                <a:latin typeface="Arial" panose="020B0604020202020204" pitchFamily="34" charset="0"/>
              </a:rPr>
              <a:t>W.PK-12.3: Write narratives to develop experiences or events using effective literary techniques, well-chosen details, and well-structured sequences.</a:t>
            </a:r>
            <a:endParaRPr lang="en-US" b="1" dirty="0"/>
          </a:p>
        </p:txBody>
      </p:sp>
      <p:cxnSp>
        <p:nvCxnSpPr>
          <p:cNvPr id="12" name="Straight Connector 11">
            <a:extLst>
              <a:ext uri="{FF2B5EF4-FFF2-40B4-BE49-F238E27FC236}">
                <a16:creationId xmlns:a16="http://schemas.microsoft.com/office/drawing/2014/main" id="{7E98C7B6-051B-D0C0-684A-03156A9061AB}"/>
              </a:ext>
            </a:extLst>
          </p:cNvPr>
          <p:cNvCxnSpPr/>
          <p:nvPr/>
        </p:nvCxnSpPr>
        <p:spPr>
          <a:xfrm>
            <a:off x="1544000" y="4703040"/>
            <a:ext cx="5834743" cy="0"/>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89596DB-4879-F61D-609D-071CE6FEA426}"/>
              </a:ext>
            </a:extLst>
          </p:cNvPr>
          <p:cNvSpPr/>
          <p:nvPr/>
        </p:nvSpPr>
        <p:spPr>
          <a:xfrm>
            <a:off x="4520485" y="3336140"/>
            <a:ext cx="1053001" cy="294033"/>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08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dirty="0"/>
              <a:t>Presenters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a:bodyPr>
          <a:lstStyle/>
          <a:p>
            <a:r>
              <a:rPr lang="en-US" dirty="0">
                <a:latin typeface="Arial"/>
                <a:cs typeface="Arial"/>
              </a:rPr>
              <a:t>Amy Carithers, Manager of ELA Test Development</a:t>
            </a:r>
          </a:p>
          <a:p>
            <a:r>
              <a:rPr lang="en-US" dirty="0"/>
              <a:t>Danika Ripley, Grades 3, 4 and 5 ELA Test Developer</a:t>
            </a:r>
          </a:p>
        </p:txBody>
      </p:sp>
    </p:spTree>
    <p:extLst>
      <p:ext uri="{BB962C8B-B14F-4D97-AF65-F5344CB8AC3E}">
        <p14:creationId xmlns:p14="http://schemas.microsoft.com/office/powerpoint/2010/main" val="1766890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501700-14A5-FB8B-E15D-6D9C4B3CC8AB}"/>
              </a:ext>
            </a:extLst>
          </p:cNvPr>
          <p:cNvPicPr>
            <a:picLocks noGrp="1" noChangeAspect="1"/>
          </p:cNvPicPr>
          <p:nvPr>
            <p:ph idx="1"/>
          </p:nvPr>
        </p:nvPicPr>
        <p:blipFill>
          <a:blip r:embed="rId3"/>
          <a:stretch>
            <a:fillRect/>
          </a:stretch>
        </p:blipFill>
        <p:spPr>
          <a:xfrm>
            <a:off x="698967" y="2417409"/>
            <a:ext cx="10794066" cy="2624492"/>
          </a:xfrm>
        </p:spPr>
      </p:pic>
      <p:sp>
        <p:nvSpPr>
          <p:cNvPr id="3" name="Title 2">
            <a:extLst>
              <a:ext uri="{FF2B5EF4-FFF2-40B4-BE49-F238E27FC236}">
                <a16:creationId xmlns:a16="http://schemas.microsoft.com/office/drawing/2014/main" id="{C89208A9-BA04-B3FD-4A72-20E1710BFD41}"/>
              </a:ext>
            </a:extLst>
          </p:cNvPr>
          <p:cNvSpPr>
            <a:spLocks noGrp="1"/>
          </p:cNvSpPr>
          <p:nvPr>
            <p:ph type="title"/>
          </p:nvPr>
        </p:nvSpPr>
        <p:spPr/>
        <p:txBody>
          <a:bodyPr/>
          <a:lstStyle/>
          <a:p>
            <a:r>
              <a:rPr lang="en-US" dirty="0"/>
              <a:t>Released Grade 3 Essay Question</a:t>
            </a:r>
          </a:p>
        </p:txBody>
      </p:sp>
      <p:sp>
        <p:nvSpPr>
          <p:cNvPr id="7" name="Rectangle 6">
            <a:extLst>
              <a:ext uri="{FF2B5EF4-FFF2-40B4-BE49-F238E27FC236}">
                <a16:creationId xmlns:a16="http://schemas.microsoft.com/office/drawing/2014/main" id="{24E9B407-7C23-0541-5B83-834857DF84AC}"/>
              </a:ext>
            </a:extLst>
          </p:cNvPr>
          <p:cNvSpPr/>
          <p:nvPr/>
        </p:nvSpPr>
        <p:spPr>
          <a:xfrm>
            <a:off x="4452257" y="2520440"/>
            <a:ext cx="570504" cy="266303"/>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6B9B0F-E9B1-556D-E427-44771282B2AD}"/>
              </a:ext>
            </a:extLst>
          </p:cNvPr>
          <p:cNvSpPr/>
          <p:nvPr/>
        </p:nvSpPr>
        <p:spPr>
          <a:xfrm>
            <a:off x="5316828" y="4071256"/>
            <a:ext cx="631065" cy="297775"/>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743EEAE-49D1-9546-8584-CBF13DAD8B1D}"/>
              </a:ext>
            </a:extLst>
          </p:cNvPr>
          <p:cNvSpPr/>
          <p:nvPr/>
        </p:nvSpPr>
        <p:spPr>
          <a:xfrm>
            <a:off x="3166057" y="4677473"/>
            <a:ext cx="631065" cy="275527"/>
          </a:xfrm>
          <a:prstGeom prst="rect">
            <a:avLst/>
          </a:prstGeom>
          <a:solidFill>
            <a:srgbClr val="FFFF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32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25EB5-616B-2F39-ED5A-66CCA767DABD}"/>
              </a:ext>
            </a:extLst>
          </p:cNvPr>
          <p:cNvSpPr>
            <a:spLocks noGrp="1"/>
          </p:cNvSpPr>
          <p:nvPr>
            <p:ph type="title"/>
          </p:nvPr>
        </p:nvSpPr>
        <p:spPr/>
        <p:txBody>
          <a:bodyPr/>
          <a:lstStyle/>
          <a:p>
            <a:r>
              <a:rPr lang="en-US" dirty="0"/>
              <a:t>Grade 3 Essay Response Example 1</a:t>
            </a:r>
          </a:p>
        </p:txBody>
      </p:sp>
      <p:sp>
        <p:nvSpPr>
          <p:cNvPr id="11" name="Content Placeholder 1">
            <a:extLst>
              <a:ext uri="{FF2B5EF4-FFF2-40B4-BE49-F238E27FC236}">
                <a16:creationId xmlns:a16="http://schemas.microsoft.com/office/drawing/2014/main" id="{D70753D9-1454-348C-43D7-8FC0B100B60C}"/>
              </a:ext>
            </a:extLst>
          </p:cNvPr>
          <p:cNvSpPr>
            <a:spLocks noGrp="1"/>
          </p:cNvSpPr>
          <p:nvPr>
            <p:ph idx="1"/>
          </p:nvPr>
        </p:nvSpPr>
        <p:spPr>
          <a:xfrm>
            <a:off x="7198056" y="1802640"/>
            <a:ext cx="4743734" cy="1342016"/>
          </a:xfrm>
        </p:spPr>
        <p:txBody>
          <a:bodyPr/>
          <a:lstStyle/>
          <a:p>
            <a:r>
              <a:rPr lang="en-US" dirty="0"/>
              <a:t>Idea development: 0</a:t>
            </a:r>
          </a:p>
          <a:p>
            <a:r>
              <a:rPr lang="en-US" dirty="0"/>
              <a:t>Conventions: 1</a:t>
            </a:r>
          </a:p>
        </p:txBody>
      </p:sp>
      <p:sp>
        <p:nvSpPr>
          <p:cNvPr id="4" name="TextBox 3">
            <a:extLst>
              <a:ext uri="{FF2B5EF4-FFF2-40B4-BE49-F238E27FC236}">
                <a16:creationId xmlns:a16="http://schemas.microsoft.com/office/drawing/2014/main" id="{03E2AD8A-DE46-2C85-27AA-78F01E325A83}"/>
              </a:ext>
            </a:extLst>
          </p:cNvPr>
          <p:cNvSpPr txBox="1"/>
          <p:nvPr/>
        </p:nvSpPr>
        <p:spPr>
          <a:xfrm>
            <a:off x="838199" y="3220720"/>
            <a:ext cx="9850120" cy="1938992"/>
          </a:xfrm>
          <a:prstGeom prst="rect">
            <a:avLst/>
          </a:prstGeom>
          <a:solidFill>
            <a:schemeClr val="bg1"/>
          </a:solidFill>
        </p:spPr>
        <p:txBody>
          <a:bodyPr wrap="square" rtlCol="0">
            <a:spAutoFit/>
          </a:bodyPr>
          <a:lstStyle/>
          <a:p>
            <a:r>
              <a:rPr lang="en-US" sz="2400" i="1" dirty="0">
                <a:latin typeface="Arial" panose="020B0604020202020204" pitchFamily="34" charset="0"/>
                <a:cs typeface="Arial" panose="020B0604020202020204" pitchFamily="34" charset="0"/>
              </a:rPr>
              <a:t>What I think will happen next is the mother bear will join in on the water fight.And then she will teach the cubs how to hunt for fish in the river.But then they will eat fish that the mothercatched for them.And then they will probably go back to the den and take a little short nap.And that is what I think will happen next.</a:t>
            </a:r>
          </a:p>
        </p:txBody>
      </p:sp>
    </p:spTree>
    <p:extLst>
      <p:ext uri="{BB962C8B-B14F-4D97-AF65-F5344CB8AC3E}">
        <p14:creationId xmlns:p14="http://schemas.microsoft.com/office/powerpoint/2010/main" val="30145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25EB5-616B-2F39-ED5A-66CCA767DABD}"/>
              </a:ext>
            </a:extLst>
          </p:cNvPr>
          <p:cNvSpPr>
            <a:spLocks noGrp="1"/>
          </p:cNvSpPr>
          <p:nvPr>
            <p:ph type="title"/>
          </p:nvPr>
        </p:nvSpPr>
        <p:spPr/>
        <p:txBody>
          <a:bodyPr/>
          <a:lstStyle/>
          <a:p>
            <a:r>
              <a:rPr lang="en-US" dirty="0"/>
              <a:t>Grade 3 Essay Response Example 2</a:t>
            </a:r>
          </a:p>
        </p:txBody>
      </p:sp>
      <p:sp>
        <p:nvSpPr>
          <p:cNvPr id="11" name="Content Placeholder 1">
            <a:extLst>
              <a:ext uri="{FF2B5EF4-FFF2-40B4-BE49-F238E27FC236}">
                <a16:creationId xmlns:a16="http://schemas.microsoft.com/office/drawing/2014/main" id="{D70753D9-1454-348C-43D7-8FC0B100B60C}"/>
              </a:ext>
            </a:extLst>
          </p:cNvPr>
          <p:cNvSpPr>
            <a:spLocks noGrp="1"/>
          </p:cNvSpPr>
          <p:nvPr>
            <p:ph idx="1"/>
          </p:nvPr>
        </p:nvSpPr>
        <p:spPr>
          <a:xfrm>
            <a:off x="7198056" y="1802640"/>
            <a:ext cx="4743734" cy="1342016"/>
          </a:xfrm>
        </p:spPr>
        <p:txBody>
          <a:bodyPr/>
          <a:lstStyle/>
          <a:p>
            <a:r>
              <a:rPr lang="en-US" dirty="0"/>
              <a:t>Idea development: 0</a:t>
            </a:r>
          </a:p>
          <a:p>
            <a:r>
              <a:rPr lang="en-US" dirty="0"/>
              <a:t>Conventions: 1</a:t>
            </a:r>
          </a:p>
        </p:txBody>
      </p:sp>
      <p:pic>
        <p:nvPicPr>
          <p:cNvPr id="4" name="Picture 3">
            <a:extLst>
              <a:ext uri="{FF2B5EF4-FFF2-40B4-BE49-F238E27FC236}">
                <a16:creationId xmlns:a16="http://schemas.microsoft.com/office/drawing/2014/main" id="{8FD0DE44-F5F4-5DBC-8DFA-848D39078E42}"/>
              </a:ext>
            </a:extLst>
          </p:cNvPr>
          <p:cNvPicPr>
            <a:picLocks noChangeAspect="1"/>
          </p:cNvPicPr>
          <p:nvPr/>
        </p:nvPicPr>
        <p:blipFill>
          <a:blip r:embed="rId3"/>
          <a:stretch>
            <a:fillRect/>
          </a:stretch>
        </p:blipFill>
        <p:spPr>
          <a:xfrm>
            <a:off x="410428" y="3144656"/>
            <a:ext cx="11150201" cy="1346465"/>
          </a:xfrm>
          <a:prstGeom prst="rect">
            <a:avLst/>
          </a:prstGeom>
        </p:spPr>
      </p:pic>
    </p:spTree>
    <p:extLst>
      <p:ext uri="{BB962C8B-B14F-4D97-AF65-F5344CB8AC3E}">
        <p14:creationId xmlns:p14="http://schemas.microsoft.com/office/powerpoint/2010/main" val="401418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525EB5-616B-2F39-ED5A-66CCA767DABD}"/>
              </a:ext>
            </a:extLst>
          </p:cNvPr>
          <p:cNvSpPr>
            <a:spLocks noGrp="1"/>
          </p:cNvSpPr>
          <p:nvPr>
            <p:ph type="title"/>
          </p:nvPr>
        </p:nvSpPr>
        <p:spPr/>
        <p:txBody>
          <a:bodyPr/>
          <a:lstStyle/>
          <a:p>
            <a:r>
              <a:rPr lang="en-US" dirty="0"/>
              <a:t>Grade 3 Essay Response Example 3</a:t>
            </a:r>
          </a:p>
        </p:txBody>
      </p:sp>
      <p:sp>
        <p:nvSpPr>
          <p:cNvPr id="11" name="Content Placeholder 1">
            <a:extLst>
              <a:ext uri="{FF2B5EF4-FFF2-40B4-BE49-F238E27FC236}">
                <a16:creationId xmlns:a16="http://schemas.microsoft.com/office/drawing/2014/main" id="{D70753D9-1454-348C-43D7-8FC0B100B60C}"/>
              </a:ext>
            </a:extLst>
          </p:cNvPr>
          <p:cNvSpPr>
            <a:spLocks noGrp="1"/>
          </p:cNvSpPr>
          <p:nvPr>
            <p:ph idx="1"/>
          </p:nvPr>
        </p:nvSpPr>
        <p:spPr>
          <a:xfrm>
            <a:off x="8235285" y="1713773"/>
            <a:ext cx="3802040" cy="1042852"/>
          </a:xfrm>
        </p:spPr>
        <p:txBody>
          <a:bodyPr/>
          <a:lstStyle/>
          <a:p>
            <a:r>
              <a:rPr lang="en-US" dirty="0"/>
              <a:t>Idea development: 4</a:t>
            </a:r>
          </a:p>
          <a:p>
            <a:r>
              <a:rPr lang="en-US" dirty="0"/>
              <a:t>Conventions: 3</a:t>
            </a:r>
          </a:p>
        </p:txBody>
      </p:sp>
      <p:pic>
        <p:nvPicPr>
          <p:cNvPr id="4" name="Picture 3">
            <a:extLst>
              <a:ext uri="{FF2B5EF4-FFF2-40B4-BE49-F238E27FC236}">
                <a16:creationId xmlns:a16="http://schemas.microsoft.com/office/drawing/2014/main" id="{D849BC13-CB9F-5997-9012-81FA798ECE93}"/>
              </a:ext>
            </a:extLst>
          </p:cNvPr>
          <p:cNvPicPr>
            <a:picLocks noChangeAspect="1"/>
          </p:cNvPicPr>
          <p:nvPr/>
        </p:nvPicPr>
        <p:blipFill>
          <a:blip r:embed="rId3"/>
          <a:stretch>
            <a:fillRect/>
          </a:stretch>
        </p:blipFill>
        <p:spPr>
          <a:xfrm>
            <a:off x="154675" y="1437748"/>
            <a:ext cx="8080610" cy="5123450"/>
          </a:xfrm>
          <a:prstGeom prst="rect">
            <a:avLst/>
          </a:prstGeom>
        </p:spPr>
      </p:pic>
    </p:spTree>
    <p:extLst>
      <p:ext uri="{BB962C8B-B14F-4D97-AF65-F5344CB8AC3E}">
        <p14:creationId xmlns:p14="http://schemas.microsoft.com/office/powerpoint/2010/main" val="17441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9577E-73A3-89A4-AFC5-C0AD0D46375E}"/>
              </a:ext>
            </a:extLst>
          </p:cNvPr>
          <p:cNvSpPr>
            <a:spLocks noGrp="1"/>
          </p:cNvSpPr>
          <p:nvPr>
            <p:ph idx="1"/>
          </p:nvPr>
        </p:nvSpPr>
        <p:spPr/>
        <p:txBody>
          <a:bodyPr/>
          <a:lstStyle/>
          <a:p>
            <a:pPr marL="0" marR="0" indent="0">
              <a:lnSpc>
                <a:spcPct val="107000"/>
              </a:lnSpc>
              <a:spcBef>
                <a:spcPts val="0"/>
              </a:spcBef>
              <a:spcAft>
                <a:spcPts val="800"/>
              </a:spcAft>
              <a:buNone/>
            </a:pPr>
            <a:r>
              <a:rPr lang="en-US" dirty="0">
                <a:effectLst/>
                <a:ea typeface="Calibri" panose="020F0502020204030204" pitchFamily="34" charset="0"/>
              </a:rPr>
              <a:t>Have you used the rubrics or student work samples on the DESE website?</a:t>
            </a:r>
          </a:p>
          <a:p>
            <a:pPr marL="914400" lvl="1" indent="-457200">
              <a:lnSpc>
                <a:spcPct val="107000"/>
              </a:lnSpc>
              <a:spcBef>
                <a:spcPts val="0"/>
              </a:spcBef>
              <a:spcAft>
                <a:spcPts val="800"/>
              </a:spcAft>
              <a:buFont typeface="+mj-lt"/>
              <a:buAutoNum type="alphaUcPeriod"/>
            </a:pPr>
            <a:r>
              <a:rPr lang="en-US" dirty="0"/>
              <a:t>I have used them.</a:t>
            </a:r>
          </a:p>
          <a:p>
            <a:pPr marL="914400" lvl="1" indent="-457200">
              <a:lnSpc>
                <a:spcPct val="107000"/>
              </a:lnSpc>
              <a:spcBef>
                <a:spcPts val="0"/>
              </a:spcBef>
              <a:spcAft>
                <a:spcPts val="800"/>
              </a:spcAft>
              <a:buFont typeface="+mj-lt"/>
              <a:buAutoNum type="alphaUcPeriod"/>
            </a:pPr>
            <a:r>
              <a:rPr lang="en-US" dirty="0"/>
              <a:t>I would like to use them, but don’t know where to find them.</a:t>
            </a:r>
          </a:p>
          <a:p>
            <a:pPr marL="914400" lvl="1" indent="-457200">
              <a:lnSpc>
                <a:spcPct val="107000"/>
              </a:lnSpc>
              <a:spcBef>
                <a:spcPts val="0"/>
              </a:spcBef>
              <a:spcAft>
                <a:spcPts val="800"/>
              </a:spcAft>
              <a:buFont typeface="+mj-lt"/>
              <a:buAutoNum type="alphaUcPeriod"/>
            </a:pPr>
            <a:r>
              <a:rPr lang="en-US" dirty="0"/>
              <a:t>I didn’t know they were available to me.</a:t>
            </a:r>
          </a:p>
          <a:p>
            <a:pPr marL="914400" lvl="1" indent="-457200">
              <a:lnSpc>
                <a:spcPct val="107000"/>
              </a:lnSpc>
              <a:spcBef>
                <a:spcPts val="0"/>
              </a:spcBef>
              <a:spcAft>
                <a:spcPts val="800"/>
              </a:spcAft>
              <a:buFont typeface="+mj-lt"/>
              <a:buAutoNum type="alphaUcPeriod"/>
            </a:pPr>
            <a:r>
              <a:rPr lang="en-US" dirty="0"/>
              <a:t>I know that they are available, but I don’t use them.</a:t>
            </a:r>
          </a:p>
          <a:p>
            <a:pPr marL="0" marR="0" indent="0">
              <a:lnSpc>
                <a:spcPct val="107000"/>
              </a:lnSpc>
              <a:spcBef>
                <a:spcPts val="0"/>
              </a:spcBef>
              <a:spcAft>
                <a:spcPts val="800"/>
              </a:spcAft>
              <a:buNone/>
            </a:pPr>
            <a:endParaRPr lang="en-US" dirty="0"/>
          </a:p>
        </p:txBody>
      </p:sp>
      <p:sp>
        <p:nvSpPr>
          <p:cNvPr id="3" name="Title 2">
            <a:extLst>
              <a:ext uri="{FF2B5EF4-FFF2-40B4-BE49-F238E27FC236}">
                <a16:creationId xmlns:a16="http://schemas.microsoft.com/office/drawing/2014/main" id="{4850E038-19D3-9364-4A04-F4FF7954CADE}"/>
              </a:ext>
            </a:extLst>
          </p:cNvPr>
          <p:cNvSpPr>
            <a:spLocks noGrp="1"/>
          </p:cNvSpPr>
          <p:nvPr>
            <p:ph type="title"/>
          </p:nvPr>
        </p:nvSpPr>
        <p:spPr/>
        <p:txBody>
          <a:bodyPr/>
          <a:lstStyle/>
          <a:p>
            <a:r>
              <a:rPr lang="en-US" dirty="0"/>
              <a:t>Poll Question #3</a:t>
            </a:r>
          </a:p>
        </p:txBody>
      </p:sp>
    </p:spTree>
    <p:extLst>
      <p:ext uri="{BB962C8B-B14F-4D97-AF65-F5344CB8AC3E}">
        <p14:creationId xmlns:p14="http://schemas.microsoft.com/office/powerpoint/2010/main" val="364062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A737B93-654D-C9D4-4AC8-201A531BD5A2}"/>
              </a:ext>
            </a:extLst>
          </p:cNvPr>
          <p:cNvSpPr/>
          <p:nvPr/>
        </p:nvSpPr>
        <p:spPr>
          <a:xfrm>
            <a:off x="8048530" y="2507810"/>
            <a:ext cx="3949325" cy="2607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47CD096-1D8B-74B3-4099-6509C27B6062}"/>
              </a:ext>
            </a:extLst>
          </p:cNvPr>
          <p:cNvSpPr>
            <a:spLocks noGrp="1"/>
          </p:cNvSpPr>
          <p:nvPr>
            <p:ph type="title"/>
          </p:nvPr>
        </p:nvSpPr>
        <p:spPr/>
        <p:txBody>
          <a:bodyPr/>
          <a:lstStyle/>
          <a:p>
            <a:r>
              <a:rPr lang="en-US" dirty="0"/>
              <a:t>Resources from Mass Literacy</a:t>
            </a:r>
          </a:p>
        </p:txBody>
      </p:sp>
      <p:pic>
        <p:nvPicPr>
          <p:cNvPr id="4" name="Picture 3">
            <a:extLst>
              <a:ext uri="{FF2B5EF4-FFF2-40B4-BE49-F238E27FC236}">
                <a16:creationId xmlns:a16="http://schemas.microsoft.com/office/drawing/2014/main" id="{4CBC9BFD-EB03-55EF-2B33-84C38506EAFC}"/>
              </a:ext>
            </a:extLst>
          </p:cNvPr>
          <p:cNvPicPr>
            <a:picLocks noChangeAspect="1"/>
          </p:cNvPicPr>
          <p:nvPr/>
        </p:nvPicPr>
        <p:blipFill rotWithShape="1">
          <a:blip r:embed="rId3"/>
          <a:srcRect b="1536"/>
          <a:stretch/>
        </p:blipFill>
        <p:spPr>
          <a:xfrm>
            <a:off x="194145" y="2125774"/>
            <a:ext cx="11803711" cy="4146487"/>
          </a:xfrm>
          <a:prstGeom prst="rect">
            <a:avLst/>
          </a:prstGeom>
          <a:ln>
            <a:solidFill>
              <a:schemeClr val="accent1"/>
            </a:solidFill>
          </a:ln>
        </p:spPr>
      </p:pic>
      <p:sp>
        <p:nvSpPr>
          <p:cNvPr id="6" name="TextBox 5">
            <a:extLst>
              <a:ext uri="{FF2B5EF4-FFF2-40B4-BE49-F238E27FC236}">
                <a16:creationId xmlns:a16="http://schemas.microsoft.com/office/drawing/2014/main" id="{93B6146C-A9D6-9A7D-C06B-F9FDE2EE0CE0}"/>
              </a:ext>
            </a:extLst>
          </p:cNvPr>
          <p:cNvSpPr txBox="1"/>
          <p:nvPr/>
        </p:nvSpPr>
        <p:spPr>
          <a:xfrm>
            <a:off x="6428097" y="1674543"/>
            <a:ext cx="5670350" cy="369332"/>
          </a:xfrm>
          <a:prstGeom prst="rect">
            <a:avLst/>
          </a:prstGeom>
          <a:noFill/>
        </p:spPr>
        <p:txBody>
          <a:bodyPr wrap="square" rtlCol="0">
            <a:spAutoFit/>
          </a:bodyPr>
          <a:lstStyle/>
          <a:p>
            <a:r>
              <a:rPr lang="en-US" b="1" dirty="0"/>
              <a:t>https://www.doe.mass.edu/massliteracy/literacy-block/</a:t>
            </a:r>
          </a:p>
        </p:txBody>
      </p:sp>
      <p:sp>
        <p:nvSpPr>
          <p:cNvPr id="13" name="TextBox 12">
            <a:extLst>
              <a:ext uri="{FF2B5EF4-FFF2-40B4-BE49-F238E27FC236}">
                <a16:creationId xmlns:a16="http://schemas.microsoft.com/office/drawing/2014/main" id="{E6D25B7C-FFAD-3973-77EB-7D36AACB36DD}"/>
              </a:ext>
            </a:extLst>
          </p:cNvPr>
          <p:cNvSpPr txBox="1"/>
          <p:nvPr/>
        </p:nvSpPr>
        <p:spPr>
          <a:xfrm>
            <a:off x="3047245" y="2125774"/>
            <a:ext cx="6097508"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12" name="Rectangle 11">
            <a:extLst>
              <a:ext uri="{FF2B5EF4-FFF2-40B4-BE49-F238E27FC236}">
                <a16:creationId xmlns:a16="http://schemas.microsoft.com/office/drawing/2014/main" id="{70CEEA71-E823-AB3E-8C9A-181F65EE36E8}"/>
              </a:ext>
            </a:extLst>
          </p:cNvPr>
          <p:cNvSpPr/>
          <p:nvPr/>
        </p:nvSpPr>
        <p:spPr>
          <a:xfrm>
            <a:off x="8048530" y="2547005"/>
            <a:ext cx="3949325" cy="262010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62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A10E8E-F4AC-2135-AF89-432201351B48}"/>
              </a:ext>
            </a:extLst>
          </p:cNvPr>
          <p:cNvSpPr>
            <a:spLocks noGrp="1"/>
          </p:cNvSpPr>
          <p:nvPr>
            <p:ph idx="1"/>
          </p:nvPr>
        </p:nvSpPr>
        <p:spPr>
          <a:xfrm>
            <a:off x="838199" y="2086984"/>
            <a:ext cx="11458433" cy="4405890"/>
          </a:xfrm>
        </p:spPr>
        <p:txBody>
          <a:bodyPr/>
          <a:lstStyle/>
          <a:p>
            <a:pPr marL="0" indent="0">
              <a:buNone/>
            </a:pPr>
            <a:r>
              <a:rPr lang="en-US" dirty="0"/>
              <a:t>	</a:t>
            </a:r>
          </a:p>
        </p:txBody>
      </p:sp>
      <p:sp>
        <p:nvSpPr>
          <p:cNvPr id="3" name="Title 2">
            <a:extLst>
              <a:ext uri="{FF2B5EF4-FFF2-40B4-BE49-F238E27FC236}">
                <a16:creationId xmlns:a16="http://schemas.microsoft.com/office/drawing/2014/main" id="{59605664-66E8-5F35-DAF6-F665D5558117}"/>
              </a:ext>
            </a:extLst>
          </p:cNvPr>
          <p:cNvSpPr>
            <a:spLocks noGrp="1"/>
          </p:cNvSpPr>
          <p:nvPr>
            <p:ph type="title"/>
          </p:nvPr>
        </p:nvSpPr>
        <p:spPr/>
        <p:txBody>
          <a:bodyPr/>
          <a:lstStyle/>
          <a:p>
            <a:r>
              <a:rPr lang="en-US" dirty="0"/>
              <a:t>Resources from Mass Literacy Website</a:t>
            </a:r>
          </a:p>
        </p:txBody>
      </p:sp>
      <p:graphicFrame>
        <p:nvGraphicFramePr>
          <p:cNvPr id="4" name="Table 4">
            <a:extLst>
              <a:ext uri="{FF2B5EF4-FFF2-40B4-BE49-F238E27FC236}">
                <a16:creationId xmlns:a16="http://schemas.microsoft.com/office/drawing/2014/main" id="{F0F2AAD5-602C-47B8-2684-13CC9809AA7C}"/>
              </a:ext>
            </a:extLst>
          </p:cNvPr>
          <p:cNvGraphicFramePr>
            <a:graphicFrameLocks noGrp="1"/>
          </p:cNvGraphicFramePr>
          <p:nvPr>
            <p:extLst>
              <p:ext uri="{D42A27DB-BD31-4B8C-83A1-F6EECF244321}">
                <p14:modId xmlns:p14="http://schemas.microsoft.com/office/powerpoint/2010/main" val="3740326369"/>
              </p:ext>
            </p:extLst>
          </p:nvPr>
        </p:nvGraphicFramePr>
        <p:xfrm>
          <a:off x="838199" y="2468391"/>
          <a:ext cx="10515600" cy="2288989"/>
        </p:xfrm>
        <a:graphic>
          <a:graphicData uri="http://schemas.openxmlformats.org/drawingml/2006/table">
            <a:tbl>
              <a:tblPr firstRow="1" bandRow="1">
                <a:tableStyleId>{5C22544A-7EE6-4342-B048-85BDC9FD1C3A}</a:tableStyleId>
              </a:tblPr>
              <a:tblGrid>
                <a:gridCol w="4552508">
                  <a:extLst>
                    <a:ext uri="{9D8B030D-6E8A-4147-A177-3AD203B41FA5}">
                      <a16:colId xmlns:a16="http://schemas.microsoft.com/office/drawing/2014/main" val="2270990383"/>
                    </a:ext>
                  </a:extLst>
                </a:gridCol>
                <a:gridCol w="5963092">
                  <a:extLst>
                    <a:ext uri="{9D8B030D-6E8A-4147-A177-3AD203B41FA5}">
                      <a16:colId xmlns:a16="http://schemas.microsoft.com/office/drawing/2014/main" val="639874591"/>
                    </a:ext>
                  </a:extLst>
                </a:gridCol>
              </a:tblGrid>
              <a:tr h="354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Writing Component</a:t>
                      </a:r>
                    </a:p>
                  </a:txBody>
                  <a:tcPr/>
                </a:tc>
                <a:tc>
                  <a:txBody>
                    <a:bodyPr/>
                    <a:lstStyle/>
                    <a:p>
                      <a:pPr algn="ctr"/>
                      <a:r>
                        <a:rPr lang="en-US" dirty="0">
                          <a:latin typeface="Arial" panose="020B0604020202020204" pitchFamily="34" charset="0"/>
                          <a:cs typeface="Arial" panose="020B0604020202020204" pitchFamily="34" charset="0"/>
                        </a:rPr>
                        <a:t>Web Link</a:t>
                      </a:r>
                    </a:p>
                  </a:txBody>
                  <a:tcPr/>
                </a:tc>
                <a:extLst>
                  <a:ext uri="{0D108BD9-81ED-4DB2-BD59-A6C34878D82A}">
                    <a16:rowId xmlns:a16="http://schemas.microsoft.com/office/drawing/2014/main" val="182035482"/>
                  </a:ext>
                </a:extLst>
              </a:tr>
              <a:tr h="576033">
                <a:tc>
                  <a:txBody>
                    <a:bodyPr/>
                    <a:lstStyle/>
                    <a:p>
                      <a:r>
                        <a:rPr lang="en-US" b="1" dirty="0">
                          <a:latin typeface="Arial" panose="020B0604020202020204" pitchFamily="34" charset="0"/>
                          <a:cs typeface="Arial" panose="020B0604020202020204" pitchFamily="34" charset="0"/>
                        </a:rPr>
                        <a:t>Sentence Structure and Conventions</a:t>
                      </a:r>
                      <a:endParaRPr lang="en-US" dirty="0">
                        <a:latin typeface="Arial" panose="020B0604020202020204" pitchFamily="34" charset="0"/>
                        <a:cs typeface="Arial" panose="020B0604020202020204" pitchFamily="34" charset="0"/>
                      </a:endParaRPr>
                    </a:p>
                  </a:txBody>
                  <a:tcPr/>
                </a:tc>
                <a:tc>
                  <a:txBody>
                    <a:bodyPr/>
                    <a:lstStyle/>
                    <a:p>
                      <a:r>
                        <a:rPr lang="en-US" dirty="0">
                          <a:latin typeface="Arial" panose="020B0604020202020204" pitchFamily="34" charset="0"/>
                          <a:cs typeface="Arial" panose="020B0604020202020204" pitchFamily="34" charset="0"/>
                          <a:hlinkClick r:id="rId3"/>
                        </a:rPr>
                        <a:t>https://www.doe.mass.edu/massliteracy/literacy-block/writing/structure.html</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58191417"/>
                  </a:ext>
                </a:extLst>
              </a:tr>
              <a:tr h="577954">
                <a:tc>
                  <a:txBody>
                    <a:bodyPr/>
                    <a:lstStyle/>
                    <a:p>
                      <a:r>
                        <a:rPr lang="en-US" b="1" dirty="0">
                          <a:latin typeface="Arial" panose="020B0604020202020204" pitchFamily="34" charset="0"/>
                          <a:cs typeface="Arial" panose="020B0604020202020204" pitchFamily="34" charset="0"/>
                        </a:rPr>
                        <a:t>Craft of Writing</a:t>
                      </a:r>
                    </a:p>
                  </a:txBody>
                  <a:tcPr/>
                </a:tc>
                <a:tc>
                  <a:txBody>
                    <a:bodyPr/>
                    <a:lstStyle/>
                    <a:p>
                      <a:r>
                        <a:rPr lang="en-US" dirty="0">
                          <a:latin typeface="Arial" panose="020B0604020202020204" pitchFamily="34" charset="0"/>
                          <a:cs typeface="Arial" panose="020B0604020202020204" pitchFamily="34" charset="0"/>
                          <a:hlinkClick r:id="rId4"/>
                        </a:rPr>
                        <a:t>https://www.doe.mass.edu/massliteracy/literacy-block/writing/craft.html</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2062404"/>
                  </a:ext>
                </a:extLst>
              </a:tr>
              <a:tr h="643069">
                <a:tc>
                  <a:txBody>
                    <a:bodyPr/>
                    <a:lstStyle/>
                    <a:p>
                      <a:r>
                        <a:rPr lang="en-US" b="1" dirty="0">
                          <a:latin typeface="Arial" panose="020B0604020202020204" pitchFamily="34" charset="0"/>
                          <a:cs typeface="Arial" panose="020B0604020202020204" pitchFamily="34" charset="0"/>
                        </a:rPr>
                        <a:t>Writing Process</a:t>
                      </a:r>
                    </a:p>
                  </a:txBody>
                  <a:tcPr/>
                </a:tc>
                <a:tc>
                  <a:txBody>
                    <a:bodyPr/>
                    <a:lstStyle/>
                    <a:p>
                      <a:r>
                        <a:rPr lang="en-US" dirty="0">
                          <a:latin typeface="Arial" panose="020B0604020202020204" pitchFamily="34" charset="0"/>
                          <a:cs typeface="Arial" panose="020B0604020202020204" pitchFamily="34" charset="0"/>
                          <a:hlinkClick r:id="rId5"/>
                        </a:rPr>
                        <a:t>https://www.doe.mass.edu/massliteracy/literacy-block/writing/process.html</a:t>
                      </a:r>
                      <a:r>
                        <a:rPr lang="en-US"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730143491"/>
                  </a:ext>
                </a:extLst>
              </a:tr>
            </a:tbl>
          </a:graphicData>
        </a:graphic>
      </p:graphicFrame>
    </p:spTree>
    <p:extLst>
      <p:ext uri="{BB962C8B-B14F-4D97-AF65-F5344CB8AC3E}">
        <p14:creationId xmlns:p14="http://schemas.microsoft.com/office/powerpoint/2010/main" val="577722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21B9193-1CC6-EDF5-E465-19F33F79CED1}"/>
              </a:ext>
            </a:extLst>
          </p:cNvPr>
          <p:cNvGraphicFramePr>
            <a:graphicFrameLocks noGrp="1"/>
          </p:cNvGraphicFramePr>
          <p:nvPr>
            <p:ph idx="1"/>
            <p:extLst>
              <p:ext uri="{D42A27DB-BD31-4B8C-83A1-F6EECF244321}">
                <p14:modId xmlns:p14="http://schemas.microsoft.com/office/powerpoint/2010/main" val="1710804336"/>
              </p:ext>
            </p:extLst>
          </p:nvPr>
        </p:nvGraphicFramePr>
        <p:xfrm>
          <a:off x="441176" y="2298940"/>
          <a:ext cx="11018950" cy="2537296"/>
        </p:xfrm>
        <a:graphic>
          <a:graphicData uri="http://schemas.openxmlformats.org/drawingml/2006/table">
            <a:tbl>
              <a:tblPr firstRow="1" bandRow="1">
                <a:tableStyleId>{5C22544A-7EE6-4342-B048-85BDC9FD1C3A}</a:tableStyleId>
              </a:tblPr>
              <a:tblGrid>
                <a:gridCol w="5470527">
                  <a:extLst>
                    <a:ext uri="{9D8B030D-6E8A-4147-A177-3AD203B41FA5}">
                      <a16:colId xmlns:a16="http://schemas.microsoft.com/office/drawing/2014/main" val="2808960961"/>
                    </a:ext>
                  </a:extLst>
                </a:gridCol>
                <a:gridCol w="5548423">
                  <a:extLst>
                    <a:ext uri="{9D8B030D-6E8A-4147-A177-3AD203B41FA5}">
                      <a16:colId xmlns:a16="http://schemas.microsoft.com/office/drawing/2014/main" val="1561384702"/>
                    </a:ext>
                  </a:extLst>
                </a:gridCol>
              </a:tblGrid>
              <a:tr h="340695">
                <a:tc>
                  <a:txBody>
                    <a:bodyPr/>
                    <a:lstStyle/>
                    <a:p>
                      <a:r>
                        <a:rPr lang="en-US" sz="1800" dirty="0">
                          <a:latin typeface="Arial" panose="020B0604020202020204" pitchFamily="34" charset="0"/>
                          <a:cs typeface="Arial" panose="020B0604020202020204" pitchFamily="34" charset="0"/>
                        </a:rPr>
                        <a:t>Resource</a:t>
                      </a:r>
                    </a:p>
                  </a:txBody>
                  <a:tcPr/>
                </a:tc>
                <a:tc>
                  <a:txBody>
                    <a:bodyPr/>
                    <a:lstStyle/>
                    <a:p>
                      <a:r>
                        <a:rPr lang="en-US" sz="1800" dirty="0">
                          <a:latin typeface="Arial" panose="020B0604020202020204" pitchFamily="34" charset="0"/>
                          <a:cs typeface="Arial" panose="020B0604020202020204" pitchFamily="34" charset="0"/>
                        </a:rPr>
                        <a:t>Link</a:t>
                      </a:r>
                    </a:p>
                  </a:txBody>
                  <a:tcPr/>
                </a:tc>
                <a:extLst>
                  <a:ext uri="{0D108BD9-81ED-4DB2-BD59-A6C34878D82A}">
                    <a16:rowId xmlns:a16="http://schemas.microsoft.com/office/drawing/2014/main" val="2246564153"/>
                  </a:ext>
                </a:extLst>
              </a:tr>
              <a:tr h="431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Access MCAS headlines and links to MCAS site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3"/>
                        </a:rPr>
                        <a:t>https://www.doe.mass.edu/mcas/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264255152"/>
                  </a:ext>
                </a:extLst>
              </a:tr>
              <a:tr h="414252">
                <a:tc>
                  <a:txBody>
                    <a:bodyPr/>
                    <a:lstStyle/>
                    <a:p>
                      <a:r>
                        <a:rPr lang="en-US" sz="1800" b="1" dirty="0">
                          <a:latin typeface="Arial" panose="020B0604020202020204" pitchFamily="34" charset="0"/>
                          <a:cs typeface="Arial" panose="020B0604020202020204" pitchFamily="34" charset="0"/>
                        </a:rPr>
                        <a:t>ELA Test Designs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4"/>
                        </a:rPr>
                        <a:t>https://www.doe.mass.edu/mcas/tdd/default.html</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316419482"/>
                  </a:ext>
                </a:extLst>
              </a:tr>
              <a:tr h="423721">
                <a:tc>
                  <a:txBody>
                    <a:bodyPr/>
                    <a:lstStyle/>
                    <a:p>
                      <a:r>
                        <a:rPr lang="en-US" sz="1800" b="1" dirty="0">
                          <a:latin typeface="Arial" panose="020B0604020202020204" pitchFamily="34" charset="0"/>
                          <a:cs typeface="Arial" panose="020B0604020202020204" pitchFamily="34" charset="0"/>
                        </a:rPr>
                        <a:t>Student Work Samples and Annotations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5"/>
                        </a:rPr>
                        <a:t>https://www.doe.mass.edu/mcas/student/default.html</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386937276"/>
                  </a:ext>
                </a:extLst>
              </a:tr>
              <a:tr h="404037">
                <a:tc>
                  <a:txBody>
                    <a:bodyPr/>
                    <a:lstStyle/>
                    <a:p>
                      <a:r>
                        <a:rPr lang="en-US" sz="1800" b="1" dirty="0">
                          <a:latin typeface="Arial" panose="020B0604020202020204" pitchFamily="34" charset="0"/>
                          <a:cs typeface="Arial" panose="020B0604020202020204" pitchFamily="34" charset="0"/>
                        </a:rPr>
                        <a:t>Released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6"/>
                        </a:rPr>
                        <a:t>http://mcas.pearsonsupport.com/released-items/ela/</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015161265"/>
                  </a:ext>
                </a:extLst>
              </a:tr>
              <a:tr h="498152">
                <a:tc>
                  <a:txBody>
                    <a:bodyPr/>
                    <a:lstStyle/>
                    <a:p>
                      <a:r>
                        <a:rPr lang="en-US" sz="1800" b="1" dirty="0">
                          <a:latin typeface="Arial" panose="020B0604020202020204" pitchFamily="34" charset="0"/>
                          <a:cs typeface="Arial" panose="020B0604020202020204" pitchFamily="34" charset="0"/>
                        </a:rPr>
                        <a:t>Practice Tests and Tutorial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hlinkClick r:id="rId7"/>
                        </a:rPr>
                        <a:t>http://mcas.pearsonsupport.com/student/</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212065152"/>
                  </a:ext>
                </a:extLst>
              </a:tr>
            </a:tbl>
          </a:graphicData>
        </a:graphic>
      </p:graphicFrame>
      <p:sp>
        <p:nvSpPr>
          <p:cNvPr id="3" name="Title 2">
            <a:extLst>
              <a:ext uri="{FF2B5EF4-FFF2-40B4-BE49-F238E27FC236}">
                <a16:creationId xmlns:a16="http://schemas.microsoft.com/office/drawing/2014/main" id="{CF7F9C8A-8C34-AF8C-3B1D-699D0D398D97}"/>
              </a:ext>
            </a:extLst>
          </p:cNvPr>
          <p:cNvSpPr>
            <a:spLocks noGrp="1"/>
          </p:cNvSpPr>
          <p:nvPr>
            <p:ph type="title"/>
          </p:nvPr>
        </p:nvSpPr>
        <p:spPr/>
        <p:txBody>
          <a:bodyPr/>
          <a:lstStyle/>
          <a:p>
            <a:r>
              <a:rPr lang="en-US" dirty="0"/>
              <a:t>Resources on the DESE MCAS website</a:t>
            </a:r>
          </a:p>
        </p:txBody>
      </p:sp>
    </p:spTree>
    <p:extLst>
      <p:ext uri="{BB962C8B-B14F-4D97-AF65-F5344CB8AC3E}">
        <p14:creationId xmlns:p14="http://schemas.microsoft.com/office/powerpoint/2010/main" val="3691012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027441DC-E811-AA8B-8933-BE3C9AE1D9C3}"/>
              </a:ext>
            </a:extLst>
          </p:cNvPr>
          <p:cNvPicPr>
            <a:picLocks noChangeAspect="1"/>
          </p:cNvPicPr>
          <p:nvPr/>
        </p:nvPicPr>
        <p:blipFill rotWithShape="1">
          <a:blip r:embed="rId3"/>
          <a:srcRect l="41" t="23525" r="18761" b="2867"/>
          <a:stretch/>
        </p:blipFill>
        <p:spPr>
          <a:xfrm>
            <a:off x="595550" y="1037229"/>
            <a:ext cx="11000900" cy="5273514"/>
          </a:xfrm>
          <a:prstGeom prst="rect">
            <a:avLst/>
          </a:prstGeom>
        </p:spPr>
      </p:pic>
      <p:sp>
        <p:nvSpPr>
          <p:cNvPr id="4" name="Rectangle 3">
            <a:extLst>
              <a:ext uri="{FF2B5EF4-FFF2-40B4-BE49-F238E27FC236}">
                <a16:creationId xmlns:a16="http://schemas.microsoft.com/office/drawing/2014/main" id="{E4811733-F305-ADD8-CFA9-973654B1FC98}"/>
              </a:ext>
            </a:extLst>
          </p:cNvPr>
          <p:cNvSpPr/>
          <p:nvPr/>
        </p:nvSpPr>
        <p:spPr>
          <a:xfrm>
            <a:off x="1078173" y="4026091"/>
            <a:ext cx="2257455" cy="1037228"/>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3BBED4F-1686-A4E9-7BDD-250A6A3ED626}"/>
              </a:ext>
            </a:extLst>
          </p:cNvPr>
          <p:cNvSpPr txBox="1"/>
          <p:nvPr/>
        </p:nvSpPr>
        <p:spPr>
          <a:xfrm>
            <a:off x="6286500" y="6310743"/>
            <a:ext cx="4924425" cy="369332"/>
          </a:xfrm>
          <a:prstGeom prst="rect">
            <a:avLst/>
          </a:prstGeom>
          <a:noFill/>
        </p:spPr>
        <p:txBody>
          <a:bodyPr wrap="square">
            <a:spAutoFit/>
          </a:bodyPr>
          <a:lstStyle/>
          <a:p>
            <a:r>
              <a:rPr lang="en-US" dirty="0"/>
              <a:t>https://www.doe.mass.edu/mcas/default.html</a:t>
            </a:r>
          </a:p>
        </p:txBody>
      </p:sp>
    </p:spTree>
    <p:extLst>
      <p:ext uri="{BB962C8B-B14F-4D97-AF65-F5344CB8AC3E}">
        <p14:creationId xmlns:p14="http://schemas.microsoft.com/office/powerpoint/2010/main" val="46095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99268301-B5F9-1560-EB8D-2F95088471CF}"/>
              </a:ext>
            </a:extLst>
          </p:cNvPr>
          <p:cNvPicPr>
            <a:picLocks noChangeAspect="1"/>
          </p:cNvPicPr>
          <p:nvPr/>
        </p:nvPicPr>
        <p:blipFill>
          <a:blip r:embed="rId3"/>
          <a:stretch>
            <a:fillRect/>
          </a:stretch>
        </p:blipFill>
        <p:spPr>
          <a:xfrm>
            <a:off x="704850" y="917103"/>
            <a:ext cx="10278468" cy="5575463"/>
          </a:xfrm>
          <a:prstGeom prst="rect">
            <a:avLst/>
          </a:prstGeom>
        </p:spPr>
      </p:pic>
      <p:sp>
        <p:nvSpPr>
          <p:cNvPr id="4" name="Rectangle 3">
            <a:extLst>
              <a:ext uri="{FF2B5EF4-FFF2-40B4-BE49-F238E27FC236}">
                <a16:creationId xmlns:a16="http://schemas.microsoft.com/office/drawing/2014/main" id="{241E83F2-4E88-70BA-4900-1C92F2636FA0}"/>
              </a:ext>
            </a:extLst>
          </p:cNvPr>
          <p:cNvSpPr/>
          <p:nvPr/>
        </p:nvSpPr>
        <p:spPr>
          <a:xfrm>
            <a:off x="989016" y="4130173"/>
            <a:ext cx="932759" cy="237395"/>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395F2563-171E-A224-C0D6-300D6B31722F}"/>
              </a:ext>
            </a:extLst>
          </p:cNvPr>
          <p:cNvSpPr/>
          <p:nvPr/>
        </p:nvSpPr>
        <p:spPr>
          <a:xfrm flipH="1">
            <a:off x="3731094" y="4367568"/>
            <a:ext cx="1262131" cy="237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09C40F4D-498F-09D6-91DD-FE489EC132FC}"/>
              </a:ext>
            </a:extLst>
          </p:cNvPr>
          <p:cNvSpPr/>
          <p:nvPr/>
        </p:nvSpPr>
        <p:spPr>
          <a:xfrm flipH="1">
            <a:off x="3312847" y="4973786"/>
            <a:ext cx="1262131" cy="237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0AD32DA5-F7AD-A17A-D1D8-0038650EAD7F}"/>
              </a:ext>
            </a:extLst>
          </p:cNvPr>
          <p:cNvSpPr/>
          <p:nvPr/>
        </p:nvSpPr>
        <p:spPr>
          <a:xfrm flipH="1">
            <a:off x="2468963" y="5580004"/>
            <a:ext cx="1262131" cy="2373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75D82CB-BC97-698E-20E3-7452DEFF29FD}"/>
              </a:ext>
            </a:extLst>
          </p:cNvPr>
          <p:cNvSpPr txBox="1"/>
          <p:nvPr/>
        </p:nvSpPr>
        <p:spPr>
          <a:xfrm>
            <a:off x="6219825" y="6391275"/>
            <a:ext cx="5267325" cy="369332"/>
          </a:xfrm>
          <a:prstGeom prst="rect">
            <a:avLst/>
          </a:prstGeom>
          <a:noFill/>
        </p:spPr>
        <p:txBody>
          <a:bodyPr wrap="square" rtlCol="0">
            <a:spAutoFit/>
          </a:bodyPr>
          <a:lstStyle/>
          <a:p>
            <a:r>
              <a:rPr lang="en-US" dirty="0"/>
              <a:t>https://www.doe.mass.edu/mcas/tdd/default.html</a:t>
            </a:r>
          </a:p>
        </p:txBody>
      </p:sp>
    </p:spTree>
    <p:extLst>
      <p:ext uri="{BB962C8B-B14F-4D97-AF65-F5344CB8AC3E}">
        <p14:creationId xmlns:p14="http://schemas.microsoft.com/office/powerpoint/2010/main" val="3580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4F65CA-CE49-9A65-E0C4-04541D7FA1C6}"/>
              </a:ext>
            </a:extLst>
          </p:cNvPr>
          <p:cNvSpPr>
            <a:spLocks noGrp="1"/>
          </p:cNvSpPr>
          <p:nvPr>
            <p:ph idx="1"/>
          </p:nvPr>
        </p:nvSpPr>
        <p:spPr>
          <a:xfrm>
            <a:off x="0" y="2140084"/>
            <a:ext cx="12192000" cy="4521739"/>
          </a:xfrm>
        </p:spPr>
        <p:txBody>
          <a:bodyPr vert="horz" lIns="91440" tIns="45720" rIns="91440" bIns="45720" rtlCol="0" anchor="t">
            <a:normAutofit/>
          </a:bodyPr>
          <a:lstStyle/>
          <a:p>
            <a:r>
              <a:rPr lang="en-US" sz="2800" dirty="0"/>
              <a:t>Use the Q&amp;A feature to ask a question.  </a:t>
            </a:r>
          </a:p>
          <a:p>
            <a:pPr lvl="1"/>
            <a:r>
              <a:rPr lang="en-US" dirty="0"/>
              <a:t>Type your questions anytime, but we may not answer them in real time as </a:t>
            </a:r>
            <a:br>
              <a:rPr lang="en-US" dirty="0"/>
            </a:br>
            <a:r>
              <a:rPr lang="en-US" dirty="0"/>
              <a:t>some questions may be covered during the presentation. </a:t>
            </a:r>
          </a:p>
          <a:p>
            <a:pPr lvl="1"/>
            <a:r>
              <a:rPr lang="en-US" sz="2400" dirty="0"/>
              <a:t>Email student-specific questions to </a:t>
            </a:r>
            <a:r>
              <a:rPr lang="en-US" sz="2400" dirty="0">
                <a:hlinkClick r:id="rId3"/>
              </a:rPr>
              <a:t>mcas@doe.mass.edu</a:t>
            </a:r>
            <a:r>
              <a:rPr lang="en-US" sz="2400" dirty="0"/>
              <a:t> instead of asking here.</a:t>
            </a:r>
          </a:p>
          <a:p>
            <a:pPr lvl="1"/>
            <a:r>
              <a:rPr lang="en-US" sz="2400" dirty="0"/>
              <a:t>We will answer some questions aloud at the end of this session, and we will email the Q&amp;A afterwards.</a:t>
            </a:r>
          </a:p>
          <a:p>
            <a:r>
              <a:rPr lang="en-US" sz="2800" dirty="0"/>
              <a:t>This session is being recorded and will be available in about a week in the </a:t>
            </a:r>
            <a:r>
              <a:rPr lang="en-US" sz="2800" dirty="0">
                <a:hlinkClick r:id="rId4"/>
              </a:rPr>
              <a:t>MCAS Resource Center</a:t>
            </a:r>
            <a:r>
              <a:rPr lang="en-US" sz="2800" dirty="0"/>
              <a:t>, along with the slides.</a:t>
            </a:r>
          </a:p>
          <a:p>
            <a:pPr lvl="1"/>
            <a:r>
              <a:rPr lang="en-US" sz="2400" dirty="0"/>
              <a:t>Slides were also emailed out beforehand, and are being posted in the chat. </a:t>
            </a:r>
          </a:p>
          <a:p>
            <a:r>
              <a:rPr lang="en-US" sz="2800" dirty="0"/>
              <a:t>Closed captioning has been enabled for participants who need it. </a:t>
            </a:r>
          </a:p>
          <a:p>
            <a:endParaRPr lang="en-US" dirty="0"/>
          </a:p>
        </p:txBody>
      </p:sp>
      <p:sp>
        <p:nvSpPr>
          <p:cNvPr id="3" name="Title 2">
            <a:extLst>
              <a:ext uri="{FF2B5EF4-FFF2-40B4-BE49-F238E27FC236}">
                <a16:creationId xmlns:a16="http://schemas.microsoft.com/office/drawing/2014/main" id="{358E3836-FC3D-F4F3-4932-0C0CBC6C3722}"/>
              </a:ext>
            </a:extLst>
          </p:cNvPr>
          <p:cNvSpPr>
            <a:spLocks noGrp="1"/>
          </p:cNvSpPr>
          <p:nvPr>
            <p:ph type="title"/>
          </p:nvPr>
        </p:nvSpPr>
        <p:spPr/>
        <p:txBody>
          <a:bodyPr/>
          <a:lstStyle/>
          <a:p>
            <a:r>
              <a:rPr lang="en-US" dirty="0">
                <a:latin typeface="Arial"/>
                <a:cs typeface="Arial"/>
              </a:rPr>
              <a:t>Logistics for this Session </a:t>
            </a:r>
          </a:p>
        </p:txBody>
      </p:sp>
    </p:spTree>
    <p:extLst>
      <p:ext uri="{BB962C8B-B14F-4D97-AF65-F5344CB8AC3E}">
        <p14:creationId xmlns:p14="http://schemas.microsoft.com/office/powerpoint/2010/main" val="3833123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8121E5-FB27-C7DE-071C-670F37D01B54}"/>
              </a:ext>
            </a:extLst>
          </p:cNvPr>
          <p:cNvPicPr>
            <a:picLocks noChangeAspect="1"/>
          </p:cNvPicPr>
          <p:nvPr/>
        </p:nvPicPr>
        <p:blipFill>
          <a:blip r:embed="rId3"/>
          <a:stretch>
            <a:fillRect/>
          </a:stretch>
        </p:blipFill>
        <p:spPr>
          <a:xfrm>
            <a:off x="388961" y="1737089"/>
            <a:ext cx="11414078" cy="3689896"/>
          </a:xfrm>
          <a:prstGeom prst="rect">
            <a:avLst/>
          </a:prstGeom>
        </p:spPr>
      </p:pic>
      <p:sp>
        <p:nvSpPr>
          <p:cNvPr id="6" name="Arrow: Right 5">
            <a:extLst>
              <a:ext uri="{FF2B5EF4-FFF2-40B4-BE49-F238E27FC236}">
                <a16:creationId xmlns:a16="http://schemas.microsoft.com/office/drawing/2014/main" id="{EBE120F1-8FF3-6A4D-D9AF-66541590D6EA}"/>
              </a:ext>
            </a:extLst>
          </p:cNvPr>
          <p:cNvSpPr/>
          <p:nvPr/>
        </p:nvSpPr>
        <p:spPr>
          <a:xfrm flipH="1">
            <a:off x="2016999" y="5146962"/>
            <a:ext cx="1262131" cy="182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EA8CF8C-C9CB-B71A-094A-ACC0C5992D68}"/>
              </a:ext>
            </a:extLst>
          </p:cNvPr>
          <p:cNvSpPr txBox="1"/>
          <p:nvPr/>
        </p:nvSpPr>
        <p:spPr>
          <a:xfrm>
            <a:off x="6388769" y="6119881"/>
            <a:ext cx="6097604" cy="369332"/>
          </a:xfrm>
          <a:prstGeom prst="rect">
            <a:avLst/>
          </a:prstGeom>
          <a:noFill/>
        </p:spPr>
        <p:txBody>
          <a:bodyPr wrap="square">
            <a:spAutoFit/>
          </a:bodyPr>
          <a:lstStyle/>
          <a:p>
            <a:r>
              <a:rPr lang="en-US" dirty="0"/>
              <a:t>https://www.doe.mass.edu/mcas/tdd/ela.html</a:t>
            </a:r>
          </a:p>
        </p:txBody>
      </p:sp>
    </p:spTree>
    <p:extLst>
      <p:ext uri="{BB962C8B-B14F-4D97-AF65-F5344CB8AC3E}">
        <p14:creationId xmlns:p14="http://schemas.microsoft.com/office/powerpoint/2010/main" val="185338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13889-0F2D-2DF9-4439-AE15E6274BD5}"/>
              </a:ext>
            </a:extLst>
          </p:cNvPr>
          <p:cNvPicPr>
            <a:picLocks noChangeAspect="1"/>
          </p:cNvPicPr>
          <p:nvPr/>
        </p:nvPicPr>
        <p:blipFill>
          <a:blip r:embed="rId3"/>
          <a:stretch>
            <a:fillRect/>
          </a:stretch>
        </p:blipFill>
        <p:spPr>
          <a:xfrm>
            <a:off x="327698" y="1284855"/>
            <a:ext cx="11536604" cy="4717662"/>
          </a:xfrm>
          <a:prstGeom prst="rect">
            <a:avLst/>
          </a:prstGeom>
        </p:spPr>
      </p:pic>
      <p:sp>
        <p:nvSpPr>
          <p:cNvPr id="6" name="Rectangle 5">
            <a:extLst>
              <a:ext uri="{FF2B5EF4-FFF2-40B4-BE49-F238E27FC236}">
                <a16:creationId xmlns:a16="http://schemas.microsoft.com/office/drawing/2014/main" id="{928502FE-F6CB-DC9F-27CE-0156118AB81F}"/>
              </a:ext>
            </a:extLst>
          </p:cNvPr>
          <p:cNvSpPr/>
          <p:nvPr/>
        </p:nvSpPr>
        <p:spPr>
          <a:xfrm>
            <a:off x="327698" y="2118239"/>
            <a:ext cx="2447306" cy="285008"/>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3DF6728-DCD3-1E77-14DE-BC8A98C47763}"/>
              </a:ext>
            </a:extLst>
          </p:cNvPr>
          <p:cNvSpPr/>
          <p:nvPr/>
        </p:nvSpPr>
        <p:spPr>
          <a:xfrm>
            <a:off x="327697" y="2707367"/>
            <a:ext cx="2838583" cy="285008"/>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2B00D2D-3BE0-37F6-EFAC-E2A5F269C1FD}"/>
              </a:ext>
            </a:extLst>
          </p:cNvPr>
          <p:cNvSpPr/>
          <p:nvPr/>
        </p:nvSpPr>
        <p:spPr>
          <a:xfrm>
            <a:off x="327697" y="3296495"/>
            <a:ext cx="1473807" cy="285008"/>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F96C691-44D3-ED5B-E7B8-76122AD95C58}"/>
              </a:ext>
            </a:extLst>
          </p:cNvPr>
          <p:cNvSpPr/>
          <p:nvPr/>
        </p:nvSpPr>
        <p:spPr>
          <a:xfrm>
            <a:off x="327696" y="5130150"/>
            <a:ext cx="968841" cy="285008"/>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3F707E0F-CE66-671F-3B8E-E27FD505AE45}"/>
              </a:ext>
            </a:extLst>
          </p:cNvPr>
          <p:cNvSpPr/>
          <p:nvPr/>
        </p:nvSpPr>
        <p:spPr>
          <a:xfrm flipH="1">
            <a:off x="4253040" y="4085220"/>
            <a:ext cx="1262131" cy="309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3CE51D4-A518-0119-C4B8-B3FFE257B99C}"/>
              </a:ext>
            </a:extLst>
          </p:cNvPr>
          <p:cNvSpPr txBox="1"/>
          <p:nvPr/>
        </p:nvSpPr>
        <p:spPr>
          <a:xfrm>
            <a:off x="5353335" y="6252621"/>
            <a:ext cx="6093724" cy="369332"/>
          </a:xfrm>
          <a:prstGeom prst="rect">
            <a:avLst/>
          </a:prstGeom>
          <a:noFill/>
        </p:spPr>
        <p:txBody>
          <a:bodyPr wrap="square">
            <a:spAutoFit/>
          </a:bodyPr>
          <a:lstStyle/>
          <a:p>
            <a:r>
              <a:rPr lang="en-US" dirty="0"/>
              <a:t>https://www.doe.mass.edu/mcas/tdd/ela.html?section=other</a:t>
            </a:r>
          </a:p>
        </p:txBody>
      </p:sp>
    </p:spTree>
    <p:extLst>
      <p:ext uri="{BB962C8B-B14F-4D97-AF65-F5344CB8AC3E}">
        <p14:creationId xmlns:p14="http://schemas.microsoft.com/office/powerpoint/2010/main" val="390995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FC01DA-68F8-BDF8-0F93-0D2D65C2BD7A}"/>
              </a:ext>
            </a:extLst>
          </p:cNvPr>
          <p:cNvPicPr>
            <a:picLocks noChangeAspect="1"/>
          </p:cNvPicPr>
          <p:nvPr/>
        </p:nvPicPr>
        <p:blipFill>
          <a:blip r:embed="rId3"/>
          <a:stretch>
            <a:fillRect/>
          </a:stretch>
        </p:blipFill>
        <p:spPr>
          <a:xfrm>
            <a:off x="204717" y="1378424"/>
            <a:ext cx="11442769" cy="3599878"/>
          </a:xfrm>
          <a:prstGeom prst="rect">
            <a:avLst/>
          </a:prstGeom>
        </p:spPr>
      </p:pic>
      <p:sp>
        <p:nvSpPr>
          <p:cNvPr id="7" name="Rectangle 6">
            <a:extLst>
              <a:ext uri="{FF2B5EF4-FFF2-40B4-BE49-F238E27FC236}">
                <a16:creationId xmlns:a16="http://schemas.microsoft.com/office/drawing/2014/main" id="{2CE50487-DFF4-EB5B-B2D0-D189FF0215ED}"/>
              </a:ext>
            </a:extLst>
          </p:cNvPr>
          <p:cNvSpPr/>
          <p:nvPr/>
        </p:nvSpPr>
        <p:spPr>
          <a:xfrm>
            <a:off x="204716" y="4465654"/>
            <a:ext cx="4503761" cy="324710"/>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C4166FA-576B-9B88-3A2B-4056FC4BA58D}"/>
              </a:ext>
            </a:extLst>
          </p:cNvPr>
          <p:cNvSpPr txBox="1"/>
          <p:nvPr/>
        </p:nvSpPr>
        <p:spPr>
          <a:xfrm>
            <a:off x="5666873" y="5937001"/>
            <a:ext cx="6097604" cy="369332"/>
          </a:xfrm>
          <a:prstGeom prst="rect">
            <a:avLst/>
          </a:prstGeom>
          <a:noFill/>
        </p:spPr>
        <p:txBody>
          <a:bodyPr wrap="square">
            <a:spAutoFit/>
          </a:bodyPr>
          <a:lstStyle/>
          <a:p>
            <a:r>
              <a:rPr lang="en-US" dirty="0"/>
              <a:t>https://www.doe.mass.edu/mcas/student/default.html</a:t>
            </a:r>
          </a:p>
        </p:txBody>
      </p:sp>
    </p:spTree>
    <p:extLst>
      <p:ext uri="{BB962C8B-B14F-4D97-AF65-F5344CB8AC3E}">
        <p14:creationId xmlns:p14="http://schemas.microsoft.com/office/powerpoint/2010/main" val="324288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44594-5348-597D-5104-506E041C61F0}"/>
              </a:ext>
            </a:extLst>
          </p:cNvPr>
          <p:cNvPicPr>
            <a:picLocks noChangeAspect="1"/>
          </p:cNvPicPr>
          <p:nvPr/>
        </p:nvPicPr>
        <p:blipFill>
          <a:blip r:embed="rId3"/>
          <a:stretch>
            <a:fillRect/>
          </a:stretch>
        </p:blipFill>
        <p:spPr>
          <a:xfrm>
            <a:off x="477669" y="1167572"/>
            <a:ext cx="10686199" cy="5183263"/>
          </a:xfrm>
          <a:prstGeom prst="rect">
            <a:avLst/>
          </a:prstGeom>
        </p:spPr>
      </p:pic>
      <p:sp>
        <p:nvSpPr>
          <p:cNvPr id="8" name="Rectangle 7">
            <a:extLst>
              <a:ext uri="{FF2B5EF4-FFF2-40B4-BE49-F238E27FC236}">
                <a16:creationId xmlns:a16="http://schemas.microsoft.com/office/drawing/2014/main" id="{C4275425-85CE-12A2-CDC6-7BBC9948DC6D}"/>
              </a:ext>
            </a:extLst>
          </p:cNvPr>
          <p:cNvSpPr/>
          <p:nvPr/>
        </p:nvSpPr>
        <p:spPr>
          <a:xfrm flipV="1">
            <a:off x="573204" y="5431465"/>
            <a:ext cx="3029806" cy="517925"/>
          </a:xfrm>
          <a:prstGeom prst="rect">
            <a:avLst/>
          </a:prstGeom>
          <a:noFill/>
          <a:ln w="857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5786629-E2E9-04C7-570F-CE8CA38BE4A3}"/>
              </a:ext>
            </a:extLst>
          </p:cNvPr>
          <p:cNvSpPr txBox="1"/>
          <p:nvPr/>
        </p:nvSpPr>
        <p:spPr>
          <a:xfrm>
            <a:off x="6094396" y="6350835"/>
            <a:ext cx="5069472" cy="369332"/>
          </a:xfrm>
          <a:prstGeom prst="rect">
            <a:avLst/>
          </a:prstGeom>
          <a:noFill/>
        </p:spPr>
        <p:txBody>
          <a:bodyPr wrap="square">
            <a:spAutoFit/>
          </a:bodyPr>
          <a:lstStyle/>
          <a:p>
            <a:r>
              <a:rPr lang="en-US" dirty="0"/>
              <a:t>https://www.doe.mass.edu/mcas/student/2022/</a:t>
            </a:r>
          </a:p>
        </p:txBody>
      </p:sp>
    </p:spTree>
    <p:extLst>
      <p:ext uri="{BB962C8B-B14F-4D97-AF65-F5344CB8AC3E}">
        <p14:creationId xmlns:p14="http://schemas.microsoft.com/office/powerpoint/2010/main" val="75426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A97D36-2C34-0B6A-66CE-2DE537E77FF9}"/>
              </a:ext>
            </a:extLst>
          </p:cNvPr>
          <p:cNvPicPr>
            <a:picLocks noChangeAspect="1"/>
          </p:cNvPicPr>
          <p:nvPr/>
        </p:nvPicPr>
        <p:blipFill>
          <a:blip r:embed="rId3"/>
          <a:stretch>
            <a:fillRect/>
          </a:stretch>
        </p:blipFill>
        <p:spPr>
          <a:xfrm>
            <a:off x="272955" y="1619630"/>
            <a:ext cx="11204812" cy="3618739"/>
          </a:xfrm>
          <a:prstGeom prst="rect">
            <a:avLst/>
          </a:prstGeom>
        </p:spPr>
      </p:pic>
      <p:sp>
        <p:nvSpPr>
          <p:cNvPr id="6" name="Arrow: Right 5">
            <a:extLst>
              <a:ext uri="{FF2B5EF4-FFF2-40B4-BE49-F238E27FC236}">
                <a16:creationId xmlns:a16="http://schemas.microsoft.com/office/drawing/2014/main" id="{D2292ADE-83D0-CFF6-071A-269E3777877E}"/>
              </a:ext>
            </a:extLst>
          </p:cNvPr>
          <p:cNvSpPr/>
          <p:nvPr/>
        </p:nvSpPr>
        <p:spPr>
          <a:xfrm rot="3946192" flipH="1">
            <a:off x="254246" y="3129876"/>
            <a:ext cx="1262131" cy="309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902D2B7-848B-0978-F575-4AE1F5D13558}"/>
              </a:ext>
            </a:extLst>
          </p:cNvPr>
          <p:cNvSpPr txBox="1"/>
          <p:nvPr/>
        </p:nvSpPr>
        <p:spPr>
          <a:xfrm>
            <a:off x="4708477" y="5968453"/>
            <a:ext cx="6574808" cy="369332"/>
          </a:xfrm>
          <a:prstGeom prst="rect">
            <a:avLst/>
          </a:prstGeom>
          <a:noFill/>
        </p:spPr>
        <p:txBody>
          <a:bodyPr wrap="square">
            <a:spAutoFit/>
          </a:bodyPr>
          <a:lstStyle/>
          <a:p>
            <a:r>
              <a:rPr lang="en-US" dirty="0"/>
              <a:t>https://www.doe.mass.edu/mcas/student/2022/grade5/ela.html</a:t>
            </a:r>
          </a:p>
        </p:txBody>
      </p:sp>
    </p:spTree>
    <p:extLst>
      <p:ext uri="{BB962C8B-B14F-4D97-AF65-F5344CB8AC3E}">
        <p14:creationId xmlns:p14="http://schemas.microsoft.com/office/powerpoint/2010/main" val="414014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B825FE-1CA0-142E-D890-FD7778F3B49B}"/>
              </a:ext>
            </a:extLst>
          </p:cNvPr>
          <p:cNvPicPr>
            <a:picLocks noChangeAspect="1"/>
          </p:cNvPicPr>
          <p:nvPr/>
        </p:nvPicPr>
        <p:blipFill rotWithShape="1">
          <a:blip r:embed="rId3"/>
          <a:srcRect t="4092" r="1102" b="2621"/>
          <a:stretch/>
        </p:blipFill>
        <p:spPr>
          <a:xfrm>
            <a:off x="1685403" y="740035"/>
            <a:ext cx="8275155" cy="5622879"/>
          </a:xfrm>
          <a:prstGeom prst="rect">
            <a:avLst/>
          </a:prstGeom>
        </p:spPr>
      </p:pic>
      <p:sp>
        <p:nvSpPr>
          <p:cNvPr id="5" name="Oval 4">
            <a:extLst>
              <a:ext uri="{FF2B5EF4-FFF2-40B4-BE49-F238E27FC236}">
                <a16:creationId xmlns:a16="http://schemas.microsoft.com/office/drawing/2014/main" id="{FE66C775-458C-0CE4-6CBB-704E0B328F74}"/>
              </a:ext>
            </a:extLst>
          </p:cNvPr>
          <p:cNvSpPr/>
          <p:nvPr/>
        </p:nvSpPr>
        <p:spPr>
          <a:xfrm>
            <a:off x="4417980" y="4941442"/>
            <a:ext cx="1763664" cy="690347"/>
          </a:xfrm>
          <a:prstGeom prst="ellipse">
            <a:avLst/>
          </a:prstGeom>
          <a:noFill/>
          <a:ln w="60325">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3B988F5-1C24-C12F-4977-567B2C718998}"/>
              </a:ext>
            </a:extLst>
          </p:cNvPr>
          <p:cNvSpPr/>
          <p:nvPr/>
        </p:nvSpPr>
        <p:spPr>
          <a:xfrm>
            <a:off x="7012488" y="4941442"/>
            <a:ext cx="1901733" cy="407773"/>
          </a:xfrm>
          <a:prstGeom prst="ellipse">
            <a:avLst/>
          </a:prstGeom>
          <a:noFill/>
          <a:ln w="60325">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93ABB7E-A2F2-B125-18BB-AD5B9F8A2398}"/>
              </a:ext>
            </a:extLst>
          </p:cNvPr>
          <p:cNvSpPr txBox="1"/>
          <p:nvPr/>
        </p:nvSpPr>
        <p:spPr>
          <a:xfrm>
            <a:off x="6880633" y="6362914"/>
            <a:ext cx="4067175" cy="369332"/>
          </a:xfrm>
          <a:prstGeom prst="rect">
            <a:avLst/>
          </a:prstGeom>
          <a:noFill/>
        </p:spPr>
        <p:txBody>
          <a:bodyPr wrap="square">
            <a:spAutoFit/>
          </a:bodyPr>
          <a:lstStyle/>
          <a:p>
            <a:r>
              <a:rPr lang="en-US" dirty="0"/>
              <a:t>http://mcas.pearsonsupport.com/</a:t>
            </a:r>
          </a:p>
        </p:txBody>
      </p:sp>
    </p:spTree>
    <p:extLst>
      <p:ext uri="{BB962C8B-B14F-4D97-AF65-F5344CB8AC3E}">
        <p14:creationId xmlns:p14="http://schemas.microsoft.com/office/powerpoint/2010/main" val="319143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2AD3-59C9-C4B7-0EAC-97A184FC844E}"/>
              </a:ext>
            </a:extLst>
          </p:cNvPr>
          <p:cNvSpPr>
            <a:spLocks noGrp="1"/>
          </p:cNvSpPr>
          <p:nvPr>
            <p:ph type="title"/>
          </p:nvPr>
        </p:nvSpPr>
        <p:spPr>
          <a:xfrm>
            <a:off x="1926021" y="2566846"/>
            <a:ext cx="8479220" cy="1093686"/>
          </a:xfrm>
        </p:spPr>
        <p:txBody>
          <a:bodyPr/>
          <a:lstStyle/>
          <a:p>
            <a:r>
              <a:rPr lang="en-US" dirty="0"/>
              <a:t>Questions and Answers</a:t>
            </a:r>
          </a:p>
        </p:txBody>
      </p:sp>
    </p:spTree>
    <p:extLst>
      <p:ext uri="{BB962C8B-B14F-4D97-AF65-F5344CB8AC3E}">
        <p14:creationId xmlns:p14="http://schemas.microsoft.com/office/powerpoint/2010/main" val="1809234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A6A143-E262-D9FB-79F9-272488C96DBD}"/>
              </a:ext>
            </a:extLst>
          </p:cNvPr>
          <p:cNvSpPr>
            <a:spLocks noGrp="1"/>
          </p:cNvSpPr>
          <p:nvPr>
            <p:ph type="title"/>
          </p:nvPr>
        </p:nvSpPr>
        <p:spPr/>
        <p:txBody>
          <a:bodyPr/>
          <a:lstStyle/>
          <a:p>
            <a:r>
              <a:rPr lang="en-US" dirty="0"/>
              <a:t>Email and Phone Support</a:t>
            </a:r>
          </a:p>
        </p:txBody>
      </p:sp>
      <p:sp>
        <p:nvSpPr>
          <p:cNvPr id="5" name="TextBox 4">
            <a:extLst>
              <a:ext uri="{FF2B5EF4-FFF2-40B4-BE49-F238E27FC236}">
                <a16:creationId xmlns:a16="http://schemas.microsoft.com/office/drawing/2014/main" id="{6844D63C-3CB8-74C9-707B-49FAF416759B}"/>
              </a:ext>
            </a:extLst>
          </p:cNvPr>
          <p:cNvSpPr txBox="1"/>
          <p:nvPr/>
        </p:nvSpPr>
        <p:spPr>
          <a:xfrm>
            <a:off x="3109912" y="2324100"/>
            <a:ext cx="5972175" cy="2677656"/>
          </a:xfrm>
          <a:prstGeom prst="rect">
            <a:avLst/>
          </a:prstGeom>
          <a:noFill/>
        </p:spPr>
        <p:txBody>
          <a:bodyPr wrap="square" rtlCol="0">
            <a:spAutoFit/>
          </a:bodyPr>
          <a:lstStyle/>
          <a:p>
            <a:pPr marL="0" indent="0" eaLnBrk="1" hangingPunct="1">
              <a:spcAft>
                <a:spcPct val="0"/>
              </a:spcAft>
              <a:buNone/>
            </a:pPr>
            <a:r>
              <a:rPr lang="en-US" altLang="en-US" sz="2800" b="1" dirty="0">
                <a:solidFill>
                  <a:srgbClr val="101D35"/>
                </a:solidFill>
              </a:rPr>
              <a:t>DESE Office of Student Assessment</a:t>
            </a:r>
          </a:p>
          <a:p>
            <a:pPr marL="0" indent="0" eaLnBrk="1" hangingPunct="1">
              <a:spcAft>
                <a:spcPct val="0"/>
              </a:spcAft>
              <a:buNone/>
            </a:pPr>
            <a:r>
              <a:rPr lang="en-US" altLang="en-US" sz="2800" dirty="0">
                <a:solidFill>
                  <a:srgbClr val="101D35"/>
                </a:solidFill>
              </a:rPr>
              <a:t>All policy questions (e.g., test designs, accommodations) </a:t>
            </a:r>
            <a:br>
              <a:rPr lang="en-US" altLang="en-US" dirty="0">
                <a:solidFill>
                  <a:srgbClr val="101D35"/>
                </a:solidFill>
              </a:rPr>
            </a:br>
            <a:endParaRPr lang="en-US" altLang="en-US" sz="1200" dirty="0">
              <a:solidFill>
                <a:srgbClr val="101D35"/>
              </a:solidFill>
            </a:endParaRPr>
          </a:p>
          <a:p>
            <a:pPr lvl="1" eaLnBrk="1" hangingPunct="1">
              <a:spcAft>
                <a:spcPct val="0"/>
              </a:spcAft>
            </a:pPr>
            <a:r>
              <a:rPr lang="en-US" altLang="en-US" sz="2400" b="1" dirty="0">
                <a:solidFill>
                  <a:srgbClr val="101D35"/>
                </a:solidFill>
              </a:rPr>
              <a:t>Web: </a:t>
            </a:r>
            <a:r>
              <a:rPr lang="en-US" altLang="en-US" sz="2400" dirty="0">
                <a:solidFill>
                  <a:srgbClr val="101D35"/>
                </a:solidFill>
                <a:hlinkClick r:id="rId3"/>
              </a:rPr>
              <a:t>www.doe.mass.edu/mcas</a:t>
            </a:r>
            <a:r>
              <a:rPr lang="en-US" altLang="en-US" sz="2400" dirty="0">
                <a:solidFill>
                  <a:srgbClr val="101D35"/>
                </a:solidFill>
              </a:rPr>
              <a:t> </a:t>
            </a:r>
          </a:p>
          <a:p>
            <a:pPr lvl="1" eaLnBrk="1" hangingPunct="1">
              <a:spcAft>
                <a:spcPct val="0"/>
              </a:spcAft>
            </a:pPr>
            <a:r>
              <a:rPr lang="en-US" altLang="en-US" sz="2400" b="1" dirty="0">
                <a:solidFill>
                  <a:srgbClr val="101D35"/>
                </a:solidFill>
              </a:rPr>
              <a:t>Email: </a:t>
            </a:r>
            <a:r>
              <a:rPr lang="en-US" altLang="en-US" sz="2400" dirty="0">
                <a:solidFill>
                  <a:srgbClr val="101D35"/>
                </a:solidFill>
                <a:hlinkClick r:id="rId4"/>
              </a:rPr>
              <a:t>mcas@doe.mass.edu</a:t>
            </a:r>
            <a:endParaRPr lang="en-US" altLang="en-US" sz="2400" dirty="0">
              <a:solidFill>
                <a:srgbClr val="101D35"/>
              </a:solidFill>
            </a:endParaRPr>
          </a:p>
          <a:p>
            <a:pPr lvl="1" eaLnBrk="1" hangingPunct="1">
              <a:spcAft>
                <a:spcPct val="0"/>
              </a:spcAft>
            </a:pPr>
            <a:r>
              <a:rPr lang="en-US" altLang="en-US" sz="2400" b="1" dirty="0">
                <a:solidFill>
                  <a:srgbClr val="101D35"/>
                </a:solidFill>
              </a:rPr>
              <a:t>Phone: </a:t>
            </a:r>
            <a:r>
              <a:rPr lang="en-US" altLang="en-US" sz="2400" dirty="0">
                <a:solidFill>
                  <a:srgbClr val="101D35"/>
                </a:solidFill>
              </a:rPr>
              <a:t>781-338-3625</a:t>
            </a:r>
          </a:p>
        </p:txBody>
      </p:sp>
    </p:spTree>
    <p:extLst>
      <p:ext uri="{BB962C8B-B14F-4D97-AF65-F5344CB8AC3E}">
        <p14:creationId xmlns:p14="http://schemas.microsoft.com/office/powerpoint/2010/main" val="32546554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65351-7F99-6FDA-2457-5E0469666E5F}"/>
              </a:ext>
            </a:extLst>
          </p:cNvPr>
          <p:cNvSpPr>
            <a:spLocks noGrp="1"/>
          </p:cNvSpPr>
          <p:nvPr>
            <p:ph idx="1"/>
          </p:nvPr>
        </p:nvSpPr>
        <p:spPr>
          <a:xfrm>
            <a:off x="491359" y="2307701"/>
            <a:ext cx="10515600" cy="4052559"/>
          </a:xfrm>
        </p:spPr>
        <p:txBody>
          <a:bodyPr/>
          <a:lstStyle/>
          <a:p>
            <a:r>
              <a:rPr lang="en-US" altLang="en-US" b="1" dirty="0"/>
              <a:t>Today: </a:t>
            </a:r>
            <a:r>
              <a:rPr lang="en-US" altLang="en-US" dirty="0"/>
              <a:t>Complete the evaluation form.</a:t>
            </a:r>
          </a:p>
          <a:p>
            <a:pPr lvl="1"/>
            <a:r>
              <a:rPr lang="en-US" altLang="en-US" dirty="0"/>
              <a:t>Responses are associated with the name and email address used to log in.</a:t>
            </a:r>
          </a:p>
          <a:p>
            <a:pPr lvl="1"/>
            <a:r>
              <a:rPr lang="en-US" altLang="en-US" dirty="0"/>
              <a:t>Email your input to </a:t>
            </a:r>
            <a:r>
              <a:rPr lang="en-US" altLang="en-US" dirty="0">
                <a:hlinkClick r:id="rId3"/>
              </a:rPr>
              <a:t>mcas@doe.mass.edu</a:t>
            </a:r>
            <a:r>
              <a:rPr lang="en-US" altLang="en-US" dirty="0"/>
              <a:t> if you have problems accessing or completing the form.</a:t>
            </a:r>
          </a:p>
          <a:p>
            <a:r>
              <a:rPr lang="en-US" altLang="en-US" b="1" dirty="0"/>
              <a:t>Next week:</a:t>
            </a:r>
          </a:p>
          <a:p>
            <a:pPr lvl="1"/>
            <a:r>
              <a:rPr lang="en-US" altLang="en-US" dirty="0"/>
              <a:t>Receive an email with the Q&amp;A from this session</a:t>
            </a:r>
          </a:p>
          <a:p>
            <a:pPr lvl="1"/>
            <a:r>
              <a:rPr lang="en-US" altLang="en-US" dirty="0"/>
              <a:t>Recording will be available</a:t>
            </a:r>
            <a:endParaRPr lang="en-US" altLang="en-US" sz="2800" dirty="0"/>
          </a:p>
          <a:p>
            <a:endParaRPr lang="en-US" dirty="0"/>
          </a:p>
        </p:txBody>
      </p:sp>
      <p:sp>
        <p:nvSpPr>
          <p:cNvPr id="3" name="Title 2">
            <a:extLst>
              <a:ext uri="{FF2B5EF4-FFF2-40B4-BE49-F238E27FC236}">
                <a16:creationId xmlns:a16="http://schemas.microsoft.com/office/drawing/2014/main" id="{E8E21A04-2AE3-DC17-B4A5-83855679C552}"/>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009854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940F0-22C5-4FDB-76BC-99866DB01BF2}"/>
              </a:ext>
            </a:extLst>
          </p:cNvPr>
          <p:cNvSpPr>
            <a:spLocks noGrp="1"/>
          </p:cNvSpPr>
          <p:nvPr>
            <p:ph type="title"/>
          </p:nvPr>
        </p:nvSpPr>
        <p:spPr/>
        <p:txBody>
          <a:bodyPr/>
          <a:lstStyle/>
          <a:p>
            <a:r>
              <a:rPr lang="en-US" b="1" dirty="0"/>
              <a:t>THANK YOU</a:t>
            </a:r>
          </a:p>
        </p:txBody>
      </p:sp>
      <p:pic>
        <p:nvPicPr>
          <p:cNvPr id="3" name="Picture Placeholder 5" descr="A picture containing graphical user interface&#10;&#10;Description automatically generated">
            <a:extLst>
              <a:ext uri="{FF2B5EF4-FFF2-40B4-BE49-F238E27FC236}">
                <a16:creationId xmlns:a16="http://schemas.microsoft.com/office/drawing/2014/main" id="{343C8395-EDB7-E98D-18A5-9D9FE14B3C99}"/>
              </a:ext>
            </a:extLst>
          </p:cNvPr>
          <p:cNvPicPr>
            <a:picLocks noChangeAspect="1"/>
          </p:cNvPicPr>
          <p:nvPr/>
        </p:nvPicPr>
        <p:blipFill rotWithShape="1">
          <a:blip r:embed="rId3"/>
          <a:srcRect l="28" t="-195" r="3305" b="61318"/>
          <a:stretch/>
        </p:blipFill>
        <p:spPr>
          <a:xfrm>
            <a:off x="838200" y="4238626"/>
            <a:ext cx="8718176" cy="1894732"/>
          </a:xfrm>
          <a:prstGeom prst="rect">
            <a:avLst/>
          </a:prstGeom>
        </p:spPr>
      </p:pic>
    </p:spTree>
    <p:extLst>
      <p:ext uri="{BB962C8B-B14F-4D97-AF65-F5344CB8AC3E}">
        <p14:creationId xmlns:p14="http://schemas.microsoft.com/office/powerpoint/2010/main" val="1060703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9577E-73A3-89A4-AFC5-C0AD0D46375E}"/>
              </a:ext>
            </a:extLst>
          </p:cNvPr>
          <p:cNvSpPr>
            <a:spLocks noGrp="1"/>
          </p:cNvSpPr>
          <p:nvPr>
            <p:ph idx="1"/>
          </p:nvPr>
        </p:nvSpPr>
        <p:spPr/>
        <p:txBody>
          <a:bodyPr/>
          <a:lstStyle/>
          <a:p>
            <a:pPr marL="0" marR="0" indent="0">
              <a:lnSpc>
                <a:spcPct val="107000"/>
              </a:lnSpc>
              <a:spcBef>
                <a:spcPts val="0"/>
              </a:spcBef>
              <a:spcAft>
                <a:spcPts val="800"/>
              </a:spcAft>
              <a:buNone/>
            </a:pPr>
            <a:r>
              <a:rPr lang="en-US" dirty="0">
                <a:effectLst/>
                <a:ea typeface="Calibri" panose="020F0502020204030204" pitchFamily="34" charset="0"/>
              </a:rPr>
              <a:t>What is your current role?</a:t>
            </a:r>
          </a:p>
          <a:p>
            <a:pPr marL="0" marR="0" indent="0">
              <a:lnSpc>
                <a:spcPct val="107000"/>
              </a:lnSpc>
              <a:spcBef>
                <a:spcPts val="0"/>
              </a:spcBef>
              <a:spcAft>
                <a:spcPts val="800"/>
              </a:spcAft>
              <a:buNone/>
            </a:pPr>
            <a:endParaRPr lang="en-US" dirty="0">
              <a:effectLst/>
              <a:ea typeface="Calibri" panose="020F0502020204030204" pitchFamily="34" charset="0"/>
            </a:endParaRPr>
          </a:p>
          <a:p>
            <a:pPr marL="914400" lvl="1" indent="-457200">
              <a:lnSpc>
                <a:spcPct val="107000"/>
              </a:lnSpc>
              <a:spcBef>
                <a:spcPts val="0"/>
              </a:spcBef>
              <a:buAutoNum type="alphaUcPeriod"/>
            </a:pPr>
            <a:r>
              <a:rPr lang="en-US" dirty="0">
                <a:effectLst/>
                <a:latin typeface="Calibri" panose="020F0502020204030204" pitchFamily="34" charset="0"/>
                <a:ea typeface="Calibri" panose="020F0502020204030204" pitchFamily="34" charset="0"/>
                <a:cs typeface="Times New Roman" panose="02020603050405020304" pitchFamily="18" charset="0"/>
              </a:rPr>
              <a:t>Classroom teacher</a:t>
            </a:r>
          </a:p>
          <a:p>
            <a:pPr marL="914400" lvl="1" indent="-457200">
              <a:lnSpc>
                <a:spcPct val="107000"/>
              </a:lnSpc>
              <a:spcBef>
                <a:spcPts val="0"/>
              </a:spcBef>
              <a:buAutoNum type="alphaUcPeriod"/>
            </a:pPr>
            <a:r>
              <a:rPr lang="en-US" dirty="0">
                <a:effectLst/>
                <a:latin typeface="Calibri" panose="020F0502020204030204" pitchFamily="34" charset="0"/>
                <a:ea typeface="Calibri" panose="020F0502020204030204" pitchFamily="34" charset="0"/>
                <a:cs typeface="Times New Roman" panose="02020603050405020304" pitchFamily="18" charset="0"/>
              </a:rPr>
              <a:t>Instructional coach</a:t>
            </a:r>
          </a:p>
          <a:p>
            <a:pPr marL="914400" lvl="1" indent="-457200">
              <a:lnSpc>
                <a:spcPct val="107000"/>
              </a:lnSpc>
              <a:spcBef>
                <a:spcPts val="0"/>
              </a:spcBef>
              <a:buAutoNum type="alphaUcPeriod"/>
            </a:pPr>
            <a:r>
              <a:rPr lang="en-US" dirty="0">
                <a:effectLst/>
                <a:latin typeface="Calibri" panose="020F0502020204030204" pitchFamily="34" charset="0"/>
                <a:ea typeface="Calibri" panose="020F0502020204030204" pitchFamily="34" charset="0"/>
                <a:cs typeface="Times New Roman" panose="02020603050405020304" pitchFamily="18" charset="0"/>
              </a:rPr>
              <a:t>Curriculum coordinator</a:t>
            </a:r>
          </a:p>
          <a:p>
            <a:pPr marL="914400" lvl="1" indent="-457200">
              <a:lnSpc>
                <a:spcPct val="107000"/>
              </a:lnSpc>
              <a:spcBef>
                <a:spcPts val="0"/>
              </a:spcBef>
              <a:buAutoNum type="alphaUcPeriod"/>
            </a:pPr>
            <a:r>
              <a:rPr lang="en-US" dirty="0">
                <a:effectLst/>
                <a:latin typeface="Calibri" panose="020F0502020204030204" pitchFamily="34" charset="0"/>
                <a:ea typeface="Calibri" panose="020F0502020204030204" pitchFamily="34" charset="0"/>
                <a:cs typeface="Times New Roman" panose="02020603050405020304" pitchFamily="18" charset="0"/>
              </a:rPr>
              <a:t>Administrator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spcBef>
                <a:spcPts val="0"/>
              </a:spcBef>
              <a:buAutoNum type="alphaUcPeriod"/>
            </a:pPr>
            <a:r>
              <a:rPr lang="en-US" dirty="0">
                <a:effectLst/>
                <a:latin typeface="Calibri" panose="020F0502020204030204" pitchFamily="34" charset="0"/>
                <a:ea typeface="Calibri" panose="020F0502020204030204" pitchFamily="34" charset="0"/>
                <a:cs typeface="Times New Roman" panose="02020603050405020304" pitchFamily="18" charset="0"/>
              </a:rPr>
              <a:t>Other</a:t>
            </a:r>
          </a:p>
          <a:p>
            <a:endParaRPr lang="en-US" dirty="0"/>
          </a:p>
        </p:txBody>
      </p:sp>
      <p:sp>
        <p:nvSpPr>
          <p:cNvPr id="3" name="Title 2">
            <a:extLst>
              <a:ext uri="{FF2B5EF4-FFF2-40B4-BE49-F238E27FC236}">
                <a16:creationId xmlns:a16="http://schemas.microsoft.com/office/drawing/2014/main" id="{4850E038-19D3-9364-4A04-F4FF7954CADE}"/>
              </a:ext>
            </a:extLst>
          </p:cNvPr>
          <p:cNvSpPr>
            <a:spLocks noGrp="1"/>
          </p:cNvSpPr>
          <p:nvPr>
            <p:ph type="title"/>
          </p:nvPr>
        </p:nvSpPr>
        <p:spPr/>
        <p:txBody>
          <a:bodyPr/>
          <a:lstStyle/>
          <a:p>
            <a:r>
              <a:rPr lang="en-US" dirty="0"/>
              <a:t>Poll Question #1</a:t>
            </a:r>
          </a:p>
        </p:txBody>
      </p:sp>
    </p:spTree>
    <p:extLst>
      <p:ext uri="{BB962C8B-B14F-4D97-AF65-F5344CB8AC3E}">
        <p14:creationId xmlns:p14="http://schemas.microsoft.com/office/powerpoint/2010/main" val="3069165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E36E67-A9E9-E91F-F57E-9B092E927E45}"/>
              </a:ext>
            </a:extLst>
          </p:cNvPr>
          <p:cNvSpPr>
            <a:spLocks noGrp="1"/>
          </p:cNvSpPr>
          <p:nvPr>
            <p:ph idx="1"/>
          </p:nvPr>
        </p:nvSpPr>
        <p:spPr/>
        <p:txBody>
          <a:bodyPr/>
          <a:lstStyle/>
          <a:p>
            <a:r>
              <a:rPr lang="en-US" dirty="0"/>
              <a:t>To communicate a deeper understanding of MCAS writing expectations and how these expectations connect to writing and language standards</a:t>
            </a:r>
          </a:p>
          <a:p>
            <a:r>
              <a:rPr lang="en-US" dirty="0"/>
              <a:t>To give participants the opportunity to review student work samples and understand how MCAS writing questions are scored</a:t>
            </a:r>
          </a:p>
          <a:p>
            <a:r>
              <a:rPr lang="en-US" dirty="0"/>
              <a:t>To provide information about online resources, including test designs, released questions, and annotated student work</a:t>
            </a:r>
          </a:p>
          <a:p>
            <a:endParaRPr lang="en-US" dirty="0"/>
          </a:p>
        </p:txBody>
      </p:sp>
      <p:sp>
        <p:nvSpPr>
          <p:cNvPr id="3" name="Title 2">
            <a:extLst>
              <a:ext uri="{FF2B5EF4-FFF2-40B4-BE49-F238E27FC236}">
                <a16:creationId xmlns:a16="http://schemas.microsoft.com/office/drawing/2014/main" id="{18BDB983-E64A-2362-0C30-47101C5532E3}"/>
              </a:ext>
            </a:extLst>
          </p:cNvPr>
          <p:cNvSpPr>
            <a:spLocks noGrp="1"/>
          </p:cNvSpPr>
          <p:nvPr>
            <p:ph type="title"/>
          </p:nvPr>
        </p:nvSpPr>
        <p:spPr/>
        <p:txBody>
          <a:bodyPr/>
          <a:lstStyle/>
          <a:p>
            <a:r>
              <a:rPr lang="en-US" dirty="0"/>
              <a:t>Goals of this Presentation</a:t>
            </a:r>
          </a:p>
        </p:txBody>
      </p:sp>
    </p:spTree>
    <p:extLst>
      <p:ext uri="{BB962C8B-B14F-4D97-AF65-F5344CB8AC3E}">
        <p14:creationId xmlns:p14="http://schemas.microsoft.com/office/powerpoint/2010/main" val="239686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F5119-6559-65B5-1EFE-108EB666D2CB}"/>
              </a:ext>
            </a:extLst>
          </p:cNvPr>
          <p:cNvSpPr>
            <a:spLocks noGrp="1"/>
          </p:cNvSpPr>
          <p:nvPr>
            <p:ph idx="1"/>
          </p:nvPr>
        </p:nvSpPr>
        <p:spPr>
          <a:xfrm>
            <a:off x="838200" y="873041"/>
            <a:ext cx="10515600" cy="431346"/>
          </a:xfrm>
        </p:spPr>
        <p:txBody>
          <a:bodyPr vert="horz" lIns="91440" tIns="45720" rIns="91440" bIns="45720" rtlCol="0" anchor="t">
            <a:normAutofit/>
          </a:bodyPr>
          <a:lstStyle/>
          <a:p>
            <a:pPr marL="0" indent="0">
              <a:buNone/>
            </a:pPr>
            <a:r>
              <a:rPr lang="en-US" sz="2400" dirty="0">
                <a:solidFill>
                  <a:schemeClr val="bg1"/>
                </a:solidFill>
                <a:latin typeface="Arial"/>
                <a:cs typeface="Arial"/>
              </a:rPr>
              <a:t>Performance on the Spring 2022 ELA tests decreased from 2019 to 2022</a:t>
            </a:r>
            <a:endParaRPr lang="en-US" sz="2400" dirty="0">
              <a:solidFill>
                <a:schemeClr val="bg1"/>
              </a:solidFill>
            </a:endParaRPr>
          </a:p>
        </p:txBody>
      </p:sp>
      <p:sp>
        <p:nvSpPr>
          <p:cNvPr id="3" name="Title 2">
            <a:extLst>
              <a:ext uri="{FF2B5EF4-FFF2-40B4-BE49-F238E27FC236}">
                <a16:creationId xmlns:a16="http://schemas.microsoft.com/office/drawing/2014/main" id="{147A7AAF-06F5-02E4-676A-AF500FCA42D9}"/>
              </a:ext>
            </a:extLst>
          </p:cNvPr>
          <p:cNvSpPr>
            <a:spLocks noGrp="1"/>
          </p:cNvSpPr>
          <p:nvPr>
            <p:ph type="title"/>
          </p:nvPr>
        </p:nvSpPr>
        <p:spPr>
          <a:xfrm>
            <a:off x="838200" y="45862"/>
            <a:ext cx="10515600" cy="1042852"/>
          </a:xfrm>
        </p:spPr>
        <p:txBody>
          <a:bodyPr>
            <a:normAutofit/>
          </a:bodyPr>
          <a:lstStyle/>
          <a:p>
            <a:r>
              <a:rPr lang="en-US" dirty="0">
                <a:latin typeface="Arial"/>
                <a:cs typeface="Arial"/>
              </a:rPr>
              <a:t>2022 Gr. 3-8 ELA Results</a:t>
            </a:r>
          </a:p>
        </p:txBody>
      </p:sp>
      <p:graphicFrame>
        <p:nvGraphicFramePr>
          <p:cNvPr id="5" name="Table 4">
            <a:extLst>
              <a:ext uri="{FF2B5EF4-FFF2-40B4-BE49-F238E27FC236}">
                <a16:creationId xmlns:a16="http://schemas.microsoft.com/office/drawing/2014/main" id="{9349E364-4005-DDFC-29BB-09B5A58A4962}"/>
              </a:ext>
            </a:extLst>
          </p:cNvPr>
          <p:cNvGraphicFramePr>
            <a:graphicFrameLocks noGrp="1"/>
          </p:cNvGraphicFramePr>
          <p:nvPr>
            <p:extLst>
              <p:ext uri="{D42A27DB-BD31-4B8C-83A1-F6EECF244321}">
                <p14:modId xmlns:p14="http://schemas.microsoft.com/office/powerpoint/2010/main" val="3506124633"/>
              </p:ext>
            </p:extLst>
          </p:nvPr>
        </p:nvGraphicFramePr>
        <p:xfrm>
          <a:off x="838200" y="2092028"/>
          <a:ext cx="9896477" cy="2447587"/>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077267427"/>
                    </a:ext>
                  </a:extLst>
                </a:gridCol>
                <a:gridCol w="1285875">
                  <a:extLst>
                    <a:ext uri="{9D8B030D-6E8A-4147-A177-3AD203B41FA5}">
                      <a16:colId xmlns:a16="http://schemas.microsoft.com/office/drawing/2014/main" val="27941757"/>
                    </a:ext>
                  </a:extLst>
                </a:gridCol>
                <a:gridCol w="1447800">
                  <a:extLst>
                    <a:ext uri="{9D8B030D-6E8A-4147-A177-3AD203B41FA5}">
                      <a16:colId xmlns:a16="http://schemas.microsoft.com/office/drawing/2014/main" val="2463520138"/>
                    </a:ext>
                  </a:extLst>
                </a:gridCol>
                <a:gridCol w="1371600">
                  <a:extLst>
                    <a:ext uri="{9D8B030D-6E8A-4147-A177-3AD203B41FA5}">
                      <a16:colId xmlns:a16="http://schemas.microsoft.com/office/drawing/2014/main" val="1124926494"/>
                    </a:ext>
                  </a:extLst>
                </a:gridCol>
                <a:gridCol w="1352216">
                  <a:extLst>
                    <a:ext uri="{9D8B030D-6E8A-4147-A177-3AD203B41FA5}">
                      <a16:colId xmlns:a16="http://schemas.microsoft.com/office/drawing/2014/main" val="3078226519"/>
                    </a:ext>
                  </a:extLst>
                </a:gridCol>
                <a:gridCol w="1609893">
                  <a:extLst>
                    <a:ext uri="{9D8B030D-6E8A-4147-A177-3AD203B41FA5}">
                      <a16:colId xmlns:a16="http://schemas.microsoft.com/office/drawing/2014/main" val="1201492373"/>
                    </a:ext>
                  </a:extLst>
                </a:gridCol>
                <a:gridCol w="1609893">
                  <a:extLst>
                    <a:ext uri="{9D8B030D-6E8A-4147-A177-3AD203B41FA5}">
                      <a16:colId xmlns:a16="http://schemas.microsoft.com/office/drawing/2014/main" val="299074460"/>
                    </a:ext>
                  </a:extLst>
                </a:gridCol>
              </a:tblGrid>
              <a:tr h="721360">
                <a:tc rowSpan="2">
                  <a:txBody>
                    <a:bodyPr/>
                    <a:lstStyle/>
                    <a:p>
                      <a:pPr algn="ctr" fontAlgn="base"/>
                      <a:r>
                        <a:rPr lang="en-US" sz="1600" dirty="0">
                          <a:effectLst/>
                        </a:rPr>
                        <a:t>Grade​</a:t>
                      </a:r>
                      <a:endParaRPr lang="en-US" b="1" dirty="0">
                        <a:solidFill>
                          <a:srgbClr val="FFFFFF"/>
                        </a:solidFill>
                        <a:effectLst/>
                      </a:endParaRPr>
                    </a:p>
                  </a:txBody>
                  <a:tcPr anchor="ctr"/>
                </a:tc>
                <a:tc gridSpan="3">
                  <a:txBody>
                    <a:bodyPr/>
                    <a:lstStyle/>
                    <a:p>
                      <a:pPr algn="ctr" fontAlgn="base"/>
                      <a:r>
                        <a:rPr lang="en-US" sz="1600" b="1" dirty="0">
                          <a:solidFill>
                            <a:srgbClr val="FFFFFF"/>
                          </a:solidFill>
                          <a:effectLst/>
                        </a:rPr>
                        <a:t>Percent Meeting or Exceeding Expectations</a:t>
                      </a:r>
                    </a:p>
                  </a:txBody>
                  <a:tcPr anchor="ctr"/>
                </a:tc>
                <a:tc hMerge="1">
                  <a:txBody>
                    <a:bodyPr/>
                    <a:lstStyle/>
                    <a:p>
                      <a:pPr algn="ctr" fontAlgn="base"/>
                      <a:endParaRPr lang="en-US">
                        <a:effectLst/>
                      </a:endParaRPr>
                    </a:p>
                  </a:txBody>
                  <a:tcPr anchor="ctr"/>
                </a:tc>
                <a:tc hMerge="1">
                  <a:txBody>
                    <a:bodyPr/>
                    <a:lstStyle/>
                    <a:p>
                      <a:pPr algn="ctr" fontAlgn="base"/>
                      <a:endParaRPr lang="en-US" b="1">
                        <a:solidFill>
                          <a:srgbClr val="FFFFFF"/>
                        </a:solidFill>
                        <a:effectLst/>
                      </a:endParaRPr>
                    </a:p>
                  </a:txBody>
                  <a:tcPr anchor="ctr"/>
                </a:tc>
                <a:tc gridSpan="3">
                  <a:txBody>
                    <a:bodyPr/>
                    <a:lstStyle/>
                    <a:p>
                      <a:pPr algn="ctr" fontAlgn="base"/>
                      <a:r>
                        <a:rPr lang="en-US" sz="1600" dirty="0">
                          <a:effectLst/>
                        </a:rPr>
                        <a:t>Change in Percent Meeting or Exceeding Expectations</a:t>
                      </a:r>
                      <a:endParaRPr lang="en-US" b="1" dirty="0">
                        <a:solidFill>
                          <a:srgbClr val="FFFFFF"/>
                        </a:solidFill>
                        <a:effectLst/>
                      </a:endParaRPr>
                    </a:p>
                  </a:txBody>
                  <a:tcPr anchor="ctr"/>
                </a:tc>
                <a:tc hMerge="1">
                  <a:txBody>
                    <a:bodyPr/>
                    <a:lstStyle/>
                    <a:p>
                      <a:pPr algn="ctr" fontAlgn="base"/>
                      <a:r>
                        <a:rPr lang="en-US" sz="1600">
                          <a:effectLst/>
                        </a:rPr>
                        <a:t>Change ​</a:t>
                      </a:r>
                      <a:endParaRPr lang="en-US">
                        <a:effectLst/>
                      </a:endParaRPr>
                    </a:p>
                    <a:p>
                      <a:pPr algn="ctr" fontAlgn="base"/>
                      <a:r>
                        <a:rPr lang="en-US" sz="1600">
                          <a:effectLst/>
                        </a:rPr>
                        <a:t>M/E 21-22​</a:t>
                      </a:r>
                      <a:endParaRPr lang="en-US" b="1">
                        <a:solidFill>
                          <a:srgbClr val="FFFFFF"/>
                        </a:solidFill>
                        <a:effectLst/>
                      </a:endParaRPr>
                    </a:p>
                  </a:txBody>
                  <a:tcPr anchor="ctr"/>
                </a:tc>
                <a:tc hMerge="1">
                  <a:txBody>
                    <a:bodyPr/>
                    <a:lstStyle/>
                    <a:p>
                      <a:pPr algn="ctr" fontAlgn="base"/>
                      <a:r>
                        <a:rPr lang="en-US" sz="1600">
                          <a:effectLst/>
                        </a:rPr>
                        <a:t>Change​</a:t>
                      </a:r>
                      <a:endParaRPr lang="en-US">
                        <a:effectLst/>
                      </a:endParaRPr>
                    </a:p>
                    <a:p>
                      <a:pPr algn="ctr" fontAlgn="base"/>
                      <a:r>
                        <a:rPr lang="en-US" sz="1600">
                          <a:effectLst/>
                        </a:rPr>
                        <a:t>M/E 19-22​</a:t>
                      </a:r>
                      <a:endParaRPr lang="en-US" b="1">
                        <a:solidFill>
                          <a:srgbClr val="FFFFFF"/>
                        </a:solidFill>
                        <a:effectLst/>
                      </a:endParaRPr>
                    </a:p>
                  </a:txBody>
                  <a:tcPr anchor="ctr"/>
                </a:tc>
                <a:extLst>
                  <a:ext uri="{0D108BD9-81ED-4DB2-BD59-A6C34878D82A}">
                    <a16:rowId xmlns:a16="http://schemas.microsoft.com/office/drawing/2014/main" val="2479209049"/>
                  </a:ext>
                </a:extLst>
              </a:tr>
              <a:tr h="436880">
                <a:tc vMerge="1">
                  <a:txBody>
                    <a:bodyPr/>
                    <a:lstStyle/>
                    <a:p>
                      <a:endParaRPr lang="en-US"/>
                    </a:p>
                  </a:txBody>
                  <a:tcPr/>
                </a:tc>
                <a:tc>
                  <a:txBody>
                    <a:bodyPr/>
                    <a:lstStyle/>
                    <a:p>
                      <a:pPr algn="ctr" fontAlgn="base"/>
                      <a:r>
                        <a:rPr lang="en-US" sz="1600" b="1" dirty="0">
                          <a:solidFill>
                            <a:schemeClr val="bg1"/>
                          </a:solidFill>
                          <a:effectLst/>
                        </a:rPr>
                        <a:t>2019​</a:t>
                      </a:r>
                      <a:endParaRPr lang="en-US" b="1" dirty="0">
                        <a:solidFill>
                          <a:schemeClr val="bg1"/>
                        </a:solidFill>
                        <a:effectLst/>
                      </a:endParaRPr>
                    </a:p>
                  </a:txBody>
                  <a:tcPr anchor="ctr">
                    <a:solidFill>
                      <a:srgbClr val="4472C4"/>
                    </a:solidFill>
                  </a:tcPr>
                </a:tc>
                <a:tc>
                  <a:txBody>
                    <a:bodyPr/>
                    <a:lstStyle/>
                    <a:p>
                      <a:pPr algn="ctr" fontAlgn="base"/>
                      <a:r>
                        <a:rPr lang="en-US" sz="1600" b="1" dirty="0">
                          <a:solidFill>
                            <a:schemeClr val="bg1"/>
                          </a:solidFill>
                          <a:effectLst/>
                        </a:rPr>
                        <a:t>2021​</a:t>
                      </a:r>
                      <a:endParaRPr lang="en-US" b="1" dirty="0">
                        <a:solidFill>
                          <a:schemeClr val="bg1"/>
                        </a:solidFill>
                        <a:effectLst/>
                      </a:endParaRPr>
                    </a:p>
                  </a:txBody>
                  <a:tcPr anchor="ctr">
                    <a:solidFill>
                      <a:srgbClr val="4472C4"/>
                    </a:solidFill>
                  </a:tcPr>
                </a:tc>
                <a:tc>
                  <a:txBody>
                    <a:bodyPr/>
                    <a:lstStyle/>
                    <a:p>
                      <a:pPr algn="ctr" fontAlgn="base"/>
                      <a:r>
                        <a:rPr lang="en-US" sz="1600" b="1" dirty="0">
                          <a:solidFill>
                            <a:schemeClr val="bg1"/>
                          </a:solidFill>
                          <a:effectLst/>
                        </a:rPr>
                        <a:t>2022​</a:t>
                      </a:r>
                      <a:endParaRPr lang="en-US" b="1" dirty="0">
                        <a:solidFill>
                          <a:schemeClr val="bg1"/>
                        </a:solidFill>
                        <a:effectLst/>
                      </a:endParaRPr>
                    </a:p>
                  </a:txBody>
                  <a:tcPr anchor="ctr">
                    <a:solidFill>
                      <a:srgbClr val="4472C4"/>
                    </a:solidFill>
                  </a:tcPr>
                </a:tc>
                <a:tc>
                  <a:txBody>
                    <a:bodyPr/>
                    <a:lstStyle/>
                    <a:p>
                      <a:pPr algn="ctr"/>
                      <a:r>
                        <a:rPr lang="en-US" sz="1600" b="1" dirty="0">
                          <a:solidFill>
                            <a:schemeClr val="bg1"/>
                          </a:solidFill>
                        </a:rPr>
                        <a:t>2019-2021</a:t>
                      </a:r>
                    </a:p>
                  </a:txBody>
                  <a:tcPr anchor="ctr">
                    <a:solidFill>
                      <a:srgbClr val="4472C4"/>
                    </a:solidFill>
                  </a:tcPr>
                </a:tc>
                <a:tc>
                  <a:txBody>
                    <a:bodyPr/>
                    <a:lstStyle/>
                    <a:p>
                      <a:pPr algn="ctr"/>
                      <a:r>
                        <a:rPr lang="en-US" sz="1600" b="1" dirty="0">
                          <a:solidFill>
                            <a:schemeClr val="bg1"/>
                          </a:solidFill>
                        </a:rPr>
                        <a:t>2021-2022</a:t>
                      </a:r>
                    </a:p>
                  </a:txBody>
                  <a:tcPr anchor="ctr">
                    <a:solidFill>
                      <a:srgbClr val="4472C4"/>
                    </a:solidFill>
                  </a:tcPr>
                </a:tc>
                <a:tc>
                  <a:txBody>
                    <a:bodyPr/>
                    <a:lstStyle/>
                    <a:p>
                      <a:pPr algn="ctr"/>
                      <a:r>
                        <a:rPr lang="en-US" sz="1600" b="1" dirty="0">
                          <a:solidFill>
                            <a:schemeClr val="bg1"/>
                          </a:solidFill>
                        </a:rPr>
                        <a:t>2019-2022</a:t>
                      </a:r>
                    </a:p>
                  </a:txBody>
                  <a:tcPr anchor="ctr">
                    <a:solidFill>
                      <a:srgbClr val="4472C4"/>
                    </a:solidFill>
                  </a:tcPr>
                </a:tc>
                <a:extLst>
                  <a:ext uri="{0D108BD9-81ED-4DB2-BD59-A6C34878D82A}">
                    <a16:rowId xmlns:a16="http://schemas.microsoft.com/office/drawing/2014/main" val="1529469581"/>
                  </a:ext>
                </a:extLst>
              </a:tr>
              <a:tr h="474007">
                <a:tc>
                  <a:txBody>
                    <a:bodyPr/>
                    <a:lstStyle/>
                    <a:p>
                      <a:pPr algn="ctr" fontAlgn="base"/>
                      <a:r>
                        <a:rPr lang="en-US" sz="2000" b="1" dirty="0">
                          <a:effectLst/>
                        </a:rPr>
                        <a:t>3-5​</a:t>
                      </a:r>
                      <a:endParaRPr lang="en-US" sz="2800" b="1" dirty="0">
                        <a:effectLst/>
                      </a:endParaRPr>
                    </a:p>
                  </a:txBody>
                  <a:tcPr anchor="ctr"/>
                </a:tc>
                <a:tc>
                  <a:txBody>
                    <a:bodyPr/>
                    <a:lstStyle/>
                    <a:p>
                      <a:pPr algn="ctr" fontAlgn="base"/>
                      <a:r>
                        <a:rPr lang="en-US" sz="2000" b="1" dirty="0">
                          <a:effectLst/>
                        </a:rPr>
                        <a:t>53​</a:t>
                      </a:r>
                      <a:endParaRPr lang="en-US" sz="2800" b="1" dirty="0">
                        <a:effectLst/>
                      </a:endParaRPr>
                    </a:p>
                  </a:txBody>
                  <a:tcPr anchor="ctr"/>
                </a:tc>
                <a:tc>
                  <a:txBody>
                    <a:bodyPr/>
                    <a:lstStyle/>
                    <a:p>
                      <a:pPr algn="ctr" fontAlgn="base"/>
                      <a:r>
                        <a:rPr lang="en-US" sz="2000" b="1" dirty="0">
                          <a:effectLst/>
                        </a:rPr>
                        <a:t>49​</a:t>
                      </a:r>
                      <a:endParaRPr lang="en-US" sz="2800" b="1" dirty="0">
                        <a:effectLst/>
                      </a:endParaRPr>
                    </a:p>
                  </a:txBody>
                  <a:tcPr anchor="ctr"/>
                </a:tc>
                <a:tc>
                  <a:txBody>
                    <a:bodyPr/>
                    <a:lstStyle/>
                    <a:p>
                      <a:pPr algn="ctr" fontAlgn="base"/>
                      <a:r>
                        <a:rPr lang="en-US" sz="2000" b="1" dirty="0">
                          <a:effectLst/>
                        </a:rPr>
                        <a:t>41​</a:t>
                      </a:r>
                      <a:endParaRPr lang="en-US" sz="2800" b="1" dirty="0">
                        <a:effectLst/>
                      </a:endParaRPr>
                    </a:p>
                  </a:txBody>
                  <a:tcPr anchor="ctr"/>
                </a:tc>
                <a:tc>
                  <a:txBody>
                    <a:bodyPr/>
                    <a:lstStyle/>
                    <a:p>
                      <a:pPr algn="ctr" fontAlgn="base"/>
                      <a:r>
                        <a:rPr lang="en-US" sz="2000" b="1" dirty="0">
                          <a:effectLst/>
                        </a:rPr>
                        <a:t>-4​</a:t>
                      </a:r>
                      <a:endParaRPr lang="en-US" sz="2800" b="1" dirty="0">
                        <a:effectLst/>
                      </a:endParaRPr>
                    </a:p>
                  </a:txBody>
                  <a:tcPr anchor="ctr"/>
                </a:tc>
                <a:tc>
                  <a:txBody>
                    <a:bodyPr/>
                    <a:lstStyle/>
                    <a:p>
                      <a:pPr algn="ctr" fontAlgn="base"/>
                      <a:r>
                        <a:rPr lang="en-US" sz="2000" b="1" dirty="0">
                          <a:effectLst/>
                        </a:rPr>
                        <a:t>-8​</a:t>
                      </a:r>
                      <a:endParaRPr lang="en-US" sz="2800" b="1" dirty="0">
                        <a:effectLst/>
                      </a:endParaRPr>
                    </a:p>
                  </a:txBody>
                  <a:tcPr anchor="ctr"/>
                </a:tc>
                <a:tc>
                  <a:txBody>
                    <a:bodyPr/>
                    <a:lstStyle/>
                    <a:p>
                      <a:pPr algn="ctr" fontAlgn="base"/>
                      <a:r>
                        <a:rPr lang="en-US" sz="2000" b="1" dirty="0">
                          <a:effectLst/>
                        </a:rPr>
                        <a:t>-12​</a:t>
                      </a:r>
                      <a:endParaRPr lang="en-US" sz="2800" b="1" dirty="0">
                        <a:effectLst/>
                      </a:endParaRPr>
                    </a:p>
                  </a:txBody>
                  <a:tcPr anchor="ctr"/>
                </a:tc>
                <a:extLst>
                  <a:ext uri="{0D108BD9-81ED-4DB2-BD59-A6C34878D82A}">
                    <a16:rowId xmlns:a16="http://schemas.microsoft.com/office/drawing/2014/main" val="3730255159"/>
                  </a:ext>
                </a:extLst>
              </a:tr>
              <a:tr h="419100">
                <a:tc>
                  <a:txBody>
                    <a:bodyPr/>
                    <a:lstStyle/>
                    <a:p>
                      <a:pPr algn="ctr" fontAlgn="base"/>
                      <a:r>
                        <a:rPr lang="en-US" sz="2000" b="1" dirty="0">
                          <a:effectLst/>
                        </a:rPr>
                        <a:t>6-8​</a:t>
                      </a:r>
                      <a:endParaRPr lang="en-US" sz="2800" b="1" dirty="0">
                        <a:effectLst/>
                      </a:endParaRPr>
                    </a:p>
                  </a:txBody>
                  <a:tcPr anchor="ctr"/>
                </a:tc>
                <a:tc>
                  <a:txBody>
                    <a:bodyPr/>
                    <a:lstStyle/>
                    <a:p>
                      <a:pPr algn="ctr" fontAlgn="base"/>
                      <a:r>
                        <a:rPr lang="en-US" sz="2000" b="1" dirty="0">
                          <a:effectLst/>
                        </a:rPr>
                        <a:t>51​</a:t>
                      </a:r>
                      <a:endParaRPr lang="en-US" sz="2800" b="1" dirty="0">
                        <a:effectLst/>
                      </a:endParaRPr>
                    </a:p>
                  </a:txBody>
                  <a:tcPr anchor="ctr"/>
                </a:tc>
                <a:tc>
                  <a:txBody>
                    <a:bodyPr/>
                    <a:lstStyle/>
                    <a:p>
                      <a:pPr algn="ctr" fontAlgn="base"/>
                      <a:r>
                        <a:rPr lang="en-US" sz="2000" b="1" dirty="0">
                          <a:effectLst/>
                        </a:rPr>
                        <a:t>44​</a:t>
                      </a:r>
                      <a:endParaRPr lang="en-US" sz="2800" b="1" dirty="0">
                        <a:effectLst/>
                      </a:endParaRPr>
                    </a:p>
                  </a:txBody>
                  <a:tcPr anchor="ctr"/>
                </a:tc>
                <a:tc>
                  <a:txBody>
                    <a:bodyPr/>
                    <a:lstStyle/>
                    <a:p>
                      <a:pPr algn="ctr" fontAlgn="base"/>
                      <a:r>
                        <a:rPr lang="en-US" sz="2000" b="1" dirty="0">
                          <a:effectLst/>
                        </a:rPr>
                        <a:t>41​</a:t>
                      </a:r>
                      <a:endParaRPr lang="en-US" sz="2800" b="1" dirty="0">
                        <a:effectLst/>
                      </a:endParaRPr>
                    </a:p>
                  </a:txBody>
                  <a:tcPr anchor="ctr"/>
                </a:tc>
                <a:tc>
                  <a:txBody>
                    <a:bodyPr/>
                    <a:lstStyle/>
                    <a:p>
                      <a:pPr algn="ctr" fontAlgn="base"/>
                      <a:r>
                        <a:rPr lang="en-US" sz="2000" b="1" dirty="0">
                          <a:effectLst/>
                        </a:rPr>
                        <a:t>-7​</a:t>
                      </a:r>
                      <a:endParaRPr lang="en-US" sz="2800" b="1" dirty="0">
                        <a:effectLst/>
                      </a:endParaRPr>
                    </a:p>
                  </a:txBody>
                  <a:tcPr anchor="ctr"/>
                </a:tc>
                <a:tc>
                  <a:txBody>
                    <a:bodyPr/>
                    <a:lstStyle/>
                    <a:p>
                      <a:pPr algn="ctr" fontAlgn="base"/>
                      <a:r>
                        <a:rPr lang="en-US" sz="2000" b="1" dirty="0">
                          <a:effectLst/>
                        </a:rPr>
                        <a:t>-3​</a:t>
                      </a:r>
                      <a:endParaRPr lang="en-US" sz="2800" b="1" dirty="0">
                        <a:effectLst/>
                      </a:endParaRPr>
                    </a:p>
                  </a:txBody>
                  <a:tcPr anchor="ctr"/>
                </a:tc>
                <a:tc>
                  <a:txBody>
                    <a:bodyPr/>
                    <a:lstStyle/>
                    <a:p>
                      <a:pPr algn="ctr" fontAlgn="base"/>
                      <a:r>
                        <a:rPr lang="en-US" sz="2000" b="1" dirty="0">
                          <a:effectLst/>
                        </a:rPr>
                        <a:t>-10​</a:t>
                      </a:r>
                      <a:endParaRPr lang="en-US" sz="2800" b="1" dirty="0">
                        <a:effectLst/>
                      </a:endParaRPr>
                    </a:p>
                  </a:txBody>
                  <a:tcPr anchor="ctr"/>
                </a:tc>
                <a:extLst>
                  <a:ext uri="{0D108BD9-81ED-4DB2-BD59-A6C34878D82A}">
                    <a16:rowId xmlns:a16="http://schemas.microsoft.com/office/drawing/2014/main" val="855710101"/>
                  </a:ext>
                </a:extLst>
              </a:tr>
              <a:tr h="381000">
                <a:tc>
                  <a:txBody>
                    <a:bodyPr/>
                    <a:lstStyle/>
                    <a:p>
                      <a:pPr algn="ctr" fontAlgn="base"/>
                      <a:r>
                        <a:rPr lang="en-US" sz="2000" b="1" dirty="0">
                          <a:effectLst/>
                        </a:rPr>
                        <a:t>3-8​</a:t>
                      </a:r>
                      <a:endParaRPr lang="en-US" sz="2800" b="1" dirty="0">
                        <a:effectLst/>
                      </a:endParaRPr>
                    </a:p>
                  </a:txBody>
                  <a:tcPr anchor="ctr"/>
                </a:tc>
                <a:tc>
                  <a:txBody>
                    <a:bodyPr/>
                    <a:lstStyle/>
                    <a:p>
                      <a:pPr algn="ctr" fontAlgn="base"/>
                      <a:r>
                        <a:rPr lang="en-US" sz="2000" b="1" dirty="0">
                          <a:effectLst/>
                        </a:rPr>
                        <a:t>52​</a:t>
                      </a:r>
                      <a:endParaRPr lang="en-US" sz="2800" b="1" dirty="0">
                        <a:effectLst/>
                      </a:endParaRPr>
                    </a:p>
                  </a:txBody>
                  <a:tcPr anchor="ctr"/>
                </a:tc>
                <a:tc>
                  <a:txBody>
                    <a:bodyPr/>
                    <a:lstStyle/>
                    <a:p>
                      <a:pPr algn="ctr" fontAlgn="base"/>
                      <a:r>
                        <a:rPr lang="en-US" sz="2000" b="1" dirty="0">
                          <a:effectLst/>
                        </a:rPr>
                        <a:t>46​</a:t>
                      </a:r>
                      <a:endParaRPr lang="en-US" sz="2800" b="1" dirty="0">
                        <a:effectLst/>
                      </a:endParaRPr>
                    </a:p>
                  </a:txBody>
                  <a:tcPr anchor="ctr"/>
                </a:tc>
                <a:tc>
                  <a:txBody>
                    <a:bodyPr/>
                    <a:lstStyle/>
                    <a:p>
                      <a:pPr algn="ctr" fontAlgn="base"/>
                      <a:r>
                        <a:rPr lang="en-US" sz="2000" b="1" dirty="0">
                          <a:effectLst/>
                        </a:rPr>
                        <a:t>41​</a:t>
                      </a:r>
                      <a:endParaRPr lang="en-US" sz="2800" b="1" dirty="0">
                        <a:effectLst/>
                      </a:endParaRPr>
                    </a:p>
                  </a:txBody>
                  <a:tcPr anchor="ctr"/>
                </a:tc>
                <a:tc>
                  <a:txBody>
                    <a:bodyPr/>
                    <a:lstStyle/>
                    <a:p>
                      <a:pPr algn="ctr" fontAlgn="base"/>
                      <a:r>
                        <a:rPr lang="en-US" sz="2000" b="1" dirty="0">
                          <a:effectLst/>
                        </a:rPr>
                        <a:t>-6​</a:t>
                      </a:r>
                      <a:endParaRPr lang="en-US" sz="2800" b="1" dirty="0">
                        <a:effectLst/>
                      </a:endParaRPr>
                    </a:p>
                  </a:txBody>
                  <a:tcPr anchor="ctr"/>
                </a:tc>
                <a:tc>
                  <a:txBody>
                    <a:bodyPr/>
                    <a:lstStyle/>
                    <a:p>
                      <a:pPr algn="ctr" fontAlgn="base"/>
                      <a:r>
                        <a:rPr lang="en-US" sz="2000" b="1" dirty="0">
                          <a:effectLst/>
                        </a:rPr>
                        <a:t>-5​</a:t>
                      </a:r>
                      <a:endParaRPr lang="en-US" sz="2800" b="1" dirty="0">
                        <a:effectLst/>
                      </a:endParaRPr>
                    </a:p>
                  </a:txBody>
                  <a:tcPr anchor="ctr"/>
                </a:tc>
                <a:tc>
                  <a:txBody>
                    <a:bodyPr/>
                    <a:lstStyle/>
                    <a:p>
                      <a:pPr algn="ctr" fontAlgn="base"/>
                      <a:r>
                        <a:rPr lang="en-US" sz="2000" b="1" dirty="0">
                          <a:effectLst/>
                        </a:rPr>
                        <a:t>-11​</a:t>
                      </a:r>
                      <a:endParaRPr lang="en-US" sz="2800" b="1" dirty="0">
                        <a:effectLst/>
                      </a:endParaRPr>
                    </a:p>
                  </a:txBody>
                  <a:tcPr anchor="ctr"/>
                </a:tc>
                <a:extLst>
                  <a:ext uri="{0D108BD9-81ED-4DB2-BD59-A6C34878D82A}">
                    <a16:rowId xmlns:a16="http://schemas.microsoft.com/office/drawing/2014/main" val="2905603144"/>
                  </a:ext>
                </a:extLst>
              </a:tr>
            </a:tbl>
          </a:graphicData>
        </a:graphic>
      </p:graphicFrame>
      <p:sp>
        <p:nvSpPr>
          <p:cNvPr id="10" name="TextBox 9">
            <a:extLst>
              <a:ext uri="{FF2B5EF4-FFF2-40B4-BE49-F238E27FC236}">
                <a16:creationId xmlns:a16="http://schemas.microsoft.com/office/drawing/2014/main" id="{25E2E394-1887-45D5-92DD-2FCC5200D00E}"/>
              </a:ext>
            </a:extLst>
          </p:cNvPr>
          <p:cNvSpPr txBox="1"/>
          <p:nvPr/>
        </p:nvSpPr>
        <p:spPr>
          <a:xfrm>
            <a:off x="-152401" y="4819424"/>
            <a:ext cx="12125325" cy="1323439"/>
          </a:xfrm>
          <a:prstGeom prst="rect">
            <a:avLst/>
          </a:prstGeom>
          <a:noFill/>
        </p:spPr>
        <p:txBody>
          <a:bodyPr wrap="square">
            <a:spAutoFit/>
          </a:bodyPr>
          <a:lstStyle/>
          <a:p>
            <a:pPr lvl="1"/>
            <a:r>
              <a:rPr lang="en-US" sz="2000" dirty="0">
                <a:latin typeface="Arial"/>
                <a:cs typeface="Arial"/>
              </a:rPr>
              <a:t>Decline in essay writing performance</a:t>
            </a:r>
          </a:p>
          <a:p>
            <a:pPr marL="742950" lvl="1" indent="-285750">
              <a:buFont typeface="Arial" panose="020B0604020202020204" pitchFamily="34" charset="0"/>
              <a:buChar char="•"/>
            </a:pPr>
            <a:r>
              <a:rPr lang="en-US" sz="2000" dirty="0">
                <a:latin typeface="Arial"/>
                <a:cs typeface="Arial"/>
              </a:rPr>
              <a:t>The number of test takers receiving a score of 0 points increased from 19% in 2019 to 31% in 2022</a:t>
            </a:r>
          </a:p>
          <a:p>
            <a:pPr marL="742950" lvl="1" indent="-285750">
              <a:buFont typeface="Arial" panose="020B0604020202020204" pitchFamily="34" charset="0"/>
              <a:buChar char="•"/>
            </a:pPr>
            <a:r>
              <a:rPr lang="en-US" sz="2000" dirty="0">
                <a:latin typeface="Arial"/>
                <a:cs typeface="Arial"/>
              </a:rPr>
              <a:t>The average points scored per essay decreased in grades 3-8 with larger decreases seen in grades 3-5</a:t>
            </a:r>
          </a:p>
        </p:txBody>
      </p:sp>
      <p:sp>
        <p:nvSpPr>
          <p:cNvPr id="6" name="Oval 5">
            <a:extLst>
              <a:ext uri="{FF2B5EF4-FFF2-40B4-BE49-F238E27FC236}">
                <a16:creationId xmlns:a16="http://schemas.microsoft.com/office/drawing/2014/main" id="{3B5DACEE-916F-F1F1-7E1D-E3FD91657E9D}"/>
              </a:ext>
            </a:extLst>
          </p:cNvPr>
          <p:cNvSpPr/>
          <p:nvPr/>
        </p:nvSpPr>
        <p:spPr>
          <a:xfrm>
            <a:off x="6445897" y="3315821"/>
            <a:ext cx="2203772" cy="37835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Oval 6">
            <a:extLst>
              <a:ext uri="{FF2B5EF4-FFF2-40B4-BE49-F238E27FC236}">
                <a16:creationId xmlns:a16="http://schemas.microsoft.com/office/drawing/2014/main" id="{0B226844-5D5C-9230-50F1-7AF56BDA8319}"/>
              </a:ext>
            </a:extLst>
          </p:cNvPr>
          <p:cNvSpPr/>
          <p:nvPr/>
        </p:nvSpPr>
        <p:spPr>
          <a:xfrm>
            <a:off x="6445897" y="3738540"/>
            <a:ext cx="2203772" cy="37835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16522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1CC84E-CAF2-D577-3473-EDA16F379536}"/>
              </a:ext>
            </a:extLst>
          </p:cNvPr>
          <p:cNvPicPr>
            <a:picLocks noChangeAspect="1"/>
          </p:cNvPicPr>
          <p:nvPr/>
        </p:nvPicPr>
        <p:blipFill>
          <a:blip r:embed="rId3"/>
          <a:stretch>
            <a:fillRect/>
          </a:stretch>
        </p:blipFill>
        <p:spPr>
          <a:xfrm>
            <a:off x="2402957" y="60770"/>
            <a:ext cx="8679047" cy="6200635"/>
          </a:xfrm>
          <a:prstGeom prst="rect">
            <a:avLst/>
          </a:prstGeom>
        </p:spPr>
      </p:pic>
    </p:spTree>
    <p:extLst>
      <p:ext uri="{BB962C8B-B14F-4D97-AF65-F5344CB8AC3E}">
        <p14:creationId xmlns:p14="http://schemas.microsoft.com/office/powerpoint/2010/main" val="136062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42BAE-D9B6-A69F-F4D8-FE825B23B27B}"/>
              </a:ext>
            </a:extLst>
          </p:cNvPr>
          <p:cNvSpPr>
            <a:spLocks noGrp="1"/>
          </p:cNvSpPr>
          <p:nvPr>
            <p:ph idx="1"/>
          </p:nvPr>
        </p:nvSpPr>
        <p:spPr>
          <a:xfrm>
            <a:off x="698863" y="2083264"/>
            <a:ext cx="10515600" cy="4553302"/>
          </a:xfrm>
        </p:spPr>
        <p:txBody>
          <a:bodyPr>
            <a:normAutofit/>
          </a:bodyPr>
          <a:lstStyle/>
          <a:p>
            <a:r>
              <a:rPr lang="en-US" dirty="0"/>
              <a:t>Scoring Guide (rubric)</a:t>
            </a:r>
          </a:p>
          <a:p>
            <a:pPr lvl="1"/>
            <a:r>
              <a:rPr lang="en-US" dirty="0"/>
              <a:t>outline general expectations at each score point</a:t>
            </a:r>
          </a:p>
          <a:p>
            <a:r>
              <a:rPr lang="en-US" dirty="0"/>
              <a:t>Anchor Papers</a:t>
            </a:r>
          </a:p>
          <a:p>
            <a:pPr lvl="1"/>
            <a:r>
              <a:rPr lang="en-US" dirty="0"/>
              <a:t>selected from field tested questions</a:t>
            </a:r>
          </a:p>
          <a:p>
            <a:pPr lvl="1"/>
            <a:r>
              <a:rPr lang="en-US" dirty="0"/>
              <a:t>represent a range of real student responses based on the scoring guide (rubric) and scoring notes (educator committees assist with the development of these notes)</a:t>
            </a:r>
          </a:p>
          <a:p>
            <a:r>
              <a:rPr lang="en-US" dirty="0"/>
              <a:t>Annotations</a:t>
            </a:r>
          </a:p>
          <a:p>
            <a:pPr lvl="1"/>
            <a:r>
              <a:rPr lang="en-US" dirty="0"/>
              <a:t>added to each anchor paper to articulate the expectations for student performance</a:t>
            </a:r>
          </a:p>
        </p:txBody>
      </p:sp>
      <p:sp>
        <p:nvSpPr>
          <p:cNvPr id="3" name="Title 2">
            <a:extLst>
              <a:ext uri="{FF2B5EF4-FFF2-40B4-BE49-F238E27FC236}">
                <a16:creationId xmlns:a16="http://schemas.microsoft.com/office/drawing/2014/main" id="{23A3DD9B-067D-A1AA-FCF1-468F7C7A377F}"/>
              </a:ext>
            </a:extLst>
          </p:cNvPr>
          <p:cNvSpPr>
            <a:spLocks noGrp="1"/>
          </p:cNvSpPr>
          <p:nvPr>
            <p:ph type="title"/>
          </p:nvPr>
        </p:nvSpPr>
        <p:spPr/>
        <p:txBody>
          <a:bodyPr/>
          <a:lstStyle/>
          <a:p>
            <a:r>
              <a:rPr lang="en-US" dirty="0"/>
              <a:t>Benchmarking Process</a:t>
            </a:r>
          </a:p>
        </p:txBody>
      </p:sp>
    </p:spTree>
    <p:extLst>
      <p:ext uri="{BB962C8B-B14F-4D97-AF65-F5344CB8AC3E}">
        <p14:creationId xmlns:p14="http://schemas.microsoft.com/office/powerpoint/2010/main" val="312015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B42BAE-D9B6-A69F-F4D8-FE825B23B27B}"/>
              </a:ext>
            </a:extLst>
          </p:cNvPr>
          <p:cNvSpPr>
            <a:spLocks noGrp="1"/>
          </p:cNvSpPr>
          <p:nvPr>
            <p:ph idx="1"/>
          </p:nvPr>
        </p:nvSpPr>
        <p:spPr>
          <a:xfrm>
            <a:off x="680357" y="2090057"/>
            <a:ext cx="11228614" cy="4522560"/>
          </a:xfrm>
        </p:spPr>
        <p:txBody>
          <a:bodyPr>
            <a:normAutofit/>
          </a:bodyPr>
          <a:lstStyle/>
          <a:p>
            <a:pPr marL="0" indent="0">
              <a:buNone/>
            </a:pPr>
            <a:r>
              <a:rPr lang="en-US" dirty="0"/>
              <a:t>For each MCAS essay, scorers:</a:t>
            </a:r>
          </a:p>
          <a:p>
            <a:pPr lvl="1"/>
            <a:r>
              <a:rPr lang="en-US" dirty="0"/>
              <a:t>participate in essay-specific training </a:t>
            </a:r>
          </a:p>
          <a:p>
            <a:pPr lvl="1"/>
            <a:r>
              <a:rPr lang="en-US" dirty="0"/>
              <a:t>must qualify to score each essay question</a:t>
            </a:r>
          </a:p>
          <a:p>
            <a:pPr lvl="1"/>
            <a:r>
              <a:rPr lang="en-US" dirty="0"/>
              <a:t>use the passage, question, anchor papers, scoring notes, annotations and scoring guide to score each essay</a:t>
            </a:r>
          </a:p>
          <a:p>
            <a:pPr lvl="1"/>
            <a:r>
              <a:rPr lang="en-US" dirty="0"/>
              <a:t>are monitored by measures such as read-behinds and embedded responses to ensure accuracy </a:t>
            </a:r>
          </a:p>
        </p:txBody>
      </p:sp>
      <p:sp>
        <p:nvSpPr>
          <p:cNvPr id="3" name="Title 2">
            <a:extLst>
              <a:ext uri="{FF2B5EF4-FFF2-40B4-BE49-F238E27FC236}">
                <a16:creationId xmlns:a16="http://schemas.microsoft.com/office/drawing/2014/main" id="{23A3DD9B-067D-A1AA-FCF1-468F7C7A377F}"/>
              </a:ext>
            </a:extLst>
          </p:cNvPr>
          <p:cNvSpPr>
            <a:spLocks noGrp="1"/>
          </p:cNvSpPr>
          <p:nvPr>
            <p:ph type="title"/>
          </p:nvPr>
        </p:nvSpPr>
        <p:spPr/>
        <p:txBody>
          <a:bodyPr/>
          <a:lstStyle/>
          <a:p>
            <a:r>
              <a:rPr lang="en-US" dirty="0"/>
              <a:t>Scorer Training</a:t>
            </a:r>
          </a:p>
        </p:txBody>
      </p:sp>
    </p:spTree>
    <p:extLst>
      <p:ext uri="{BB962C8B-B14F-4D97-AF65-F5344CB8AC3E}">
        <p14:creationId xmlns:p14="http://schemas.microsoft.com/office/powerpoint/2010/main" val="3776721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Krukonis, Amy (DESE)</DisplayName>
        <AccountId>18</AccountId>
        <AccountType/>
      </UserInfo>
      <UserInfo>
        <DisplayName>Bowler, Catherine (DESE)</DisplayName>
        <AccountId>263</AccountId>
        <AccountType/>
      </UserInfo>
      <UserInfo>
        <DisplayName>Carithers, Amy (DESE)</DisplayName>
        <AccountId>211</AccountId>
        <AccountType/>
      </UserInfo>
      <UserInfo>
        <DisplayName>Ripley, Danika (DESE)</DisplayName>
        <AccountId>3630</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6" ma:contentTypeDescription="Create a new document." ma:contentTypeScope="" ma:versionID="e25aef6f7a747909e2cef85274f3e893">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066102ec44fe03f6a84d8397e417fd1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b906d55b-a694-4ee1-a926-b6d0b5dbfc30"/>
    <ds:schemaRef ds:uri="fdcd57df-05e8-4749-9cc8-5afe3dcd00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0dca7aa4-7fee-4083-94e1-2adc3ae970bc"/>
    <ds:schemaRef ds:uri="1d01d358-fb5c-480b-94c0-87be6b23463f"/>
  </ds:schemaRefs>
</ds:datastoreItem>
</file>

<file path=customXml/itemProps2.xml><?xml version="1.0" encoding="utf-8"?>
<ds:datastoreItem xmlns:ds="http://schemas.openxmlformats.org/officeDocument/2006/customXml" ds:itemID="{BF037525-0EE2-4480-A36C-6D5DDE2F483A}"/>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139</TotalTime>
  <Words>1644</Words>
  <Application>Microsoft Office PowerPoint</Application>
  <PresentationFormat>Widescreen</PresentationFormat>
  <Paragraphs>238</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Writing Expectations on the MCAS English Language Arts (ELA) Tests</vt:lpstr>
      <vt:lpstr>Presenters</vt:lpstr>
      <vt:lpstr>Logistics for this Session </vt:lpstr>
      <vt:lpstr>Poll Question #1</vt:lpstr>
      <vt:lpstr>Goals of this Presentation</vt:lpstr>
      <vt:lpstr>2022 Gr. 3-8 ELA Results</vt:lpstr>
      <vt:lpstr>PowerPoint Presentation</vt:lpstr>
      <vt:lpstr>Benchmarking Process</vt:lpstr>
      <vt:lpstr>Scorer Training</vt:lpstr>
      <vt:lpstr>Scoring Guides (Essay Rubrics)</vt:lpstr>
      <vt:lpstr>Rubrics</vt:lpstr>
      <vt:lpstr>Scoring Guide</vt:lpstr>
      <vt:lpstr>Poll Question #2</vt:lpstr>
      <vt:lpstr>MCAS Student Essay Expectations</vt:lpstr>
      <vt:lpstr>Writing Modes based on State Framework</vt:lpstr>
      <vt:lpstr>Opinion/Argument and Explanatory Writing Language</vt:lpstr>
      <vt:lpstr>Released Grade 7 Essay Question</vt:lpstr>
      <vt:lpstr>Narrative Writing Language, Grades 3 and 4</vt:lpstr>
      <vt:lpstr>Narrative Writing Language, Grade 5 and Above</vt:lpstr>
      <vt:lpstr>Released Grade 3 Essay Question</vt:lpstr>
      <vt:lpstr>Grade 3 Essay Response Example 1</vt:lpstr>
      <vt:lpstr>Grade 3 Essay Response Example 2</vt:lpstr>
      <vt:lpstr>Grade 3 Essay Response Example 3</vt:lpstr>
      <vt:lpstr>Poll Question #3</vt:lpstr>
      <vt:lpstr>Resources from Mass Literacy</vt:lpstr>
      <vt:lpstr>Resources from Mass Literacy Website</vt:lpstr>
      <vt:lpstr>Resources on the DESE MCAS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and Answers</vt:lpstr>
      <vt:lpstr>Email and Phone Support</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Zalk, Jodie (DESE)</cp:lastModifiedBy>
  <cp:revision>5</cp:revision>
  <cp:lastPrinted>2022-12-06T18:57:18Z</cp:lastPrinted>
  <dcterms:created xsi:type="dcterms:W3CDTF">2022-10-11T20:32:22Z</dcterms:created>
  <dcterms:modified xsi:type="dcterms:W3CDTF">2023-09-22T19:51:55Z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